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6"/>
  </p:notesMasterIdLst>
  <p:sldIdLst>
    <p:sldId id="275" r:id="rId2"/>
    <p:sldId id="257" r:id="rId3"/>
    <p:sldId id="278" r:id="rId4"/>
    <p:sldId id="258" r:id="rId5"/>
    <p:sldId id="259" r:id="rId6"/>
    <p:sldId id="262" r:id="rId7"/>
    <p:sldId id="260" r:id="rId8"/>
    <p:sldId id="261" r:id="rId9"/>
    <p:sldId id="263" r:id="rId10"/>
    <p:sldId id="277" r:id="rId11"/>
    <p:sldId id="265" r:id="rId12"/>
    <p:sldId id="269" r:id="rId13"/>
    <p:sldId id="266" r:id="rId14"/>
    <p:sldId id="270" r:id="rId15"/>
    <p:sldId id="267" r:id="rId16"/>
    <p:sldId id="271" r:id="rId17"/>
    <p:sldId id="272" r:id="rId18"/>
    <p:sldId id="274" r:id="rId19"/>
    <p:sldId id="268" r:id="rId20"/>
    <p:sldId id="273" r:id="rId21"/>
    <p:sldId id="276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9DE"/>
    <a:srgbClr val="CD7373"/>
    <a:srgbClr val="61AEAF"/>
    <a:srgbClr val="82E8E9"/>
    <a:srgbClr val="FF989C"/>
    <a:srgbClr val="E025B6"/>
    <a:srgbClr val="2C84D7"/>
    <a:srgbClr val="D19F1A"/>
    <a:srgbClr val="F9FCFF"/>
    <a:srgbClr val="648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65"/>
    <p:restoredTop sz="75783"/>
  </p:normalViewPr>
  <p:slideViewPr>
    <p:cSldViewPr snapToGrid="0" snapToObjects="1">
      <p:cViewPr>
        <p:scale>
          <a:sx n="78" d="100"/>
          <a:sy n="78" d="100"/>
        </p:scale>
        <p:origin x="8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B5B197-3C00-4A2B-872B-D939CEA7F4B2}" type="doc">
      <dgm:prSet loTypeId="urn:microsoft.com/office/officeart/2005/8/layout/hChevron3" loCatId="process" qsTypeId="urn:microsoft.com/office/officeart/2005/8/quickstyle/simple1" qsCatId="simple" csTypeId="urn:microsoft.com/office/officeart/2005/8/colors/accent6_2" csCatId="accent6" phldr="1"/>
      <dgm:spPr/>
    </dgm:pt>
    <dgm:pt modelId="{975EB69B-8A69-43BA-B838-4F9BC75E3493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3200" dirty="0"/>
            <a:t>RNA-seq</a:t>
          </a:r>
        </a:p>
      </dgm:t>
    </dgm:pt>
    <dgm:pt modelId="{6CA3BE02-4787-4071-82A6-25F2A3E5C47F}" type="parTrans" cxnId="{1C671B09-DFE1-460D-A5FB-40385A25AFB5}">
      <dgm:prSet/>
      <dgm:spPr/>
      <dgm:t>
        <a:bodyPr/>
        <a:lstStyle/>
        <a:p>
          <a:endParaRPr lang="en-US"/>
        </a:p>
      </dgm:t>
    </dgm:pt>
    <dgm:pt modelId="{C749BB82-7DE5-4783-837D-45C4B859DF34}" type="sibTrans" cxnId="{1C671B09-DFE1-460D-A5FB-40385A25AFB5}">
      <dgm:prSet/>
      <dgm:spPr/>
      <dgm:t>
        <a:bodyPr/>
        <a:lstStyle/>
        <a:p>
          <a:endParaRPr lang="en-US"/>
        </a:p>
      </dgm:t>
    </dgm:pt>
    <dgm:pt modelId="{CD1D98B2-F49C-461E-BB70-5443E1491FD2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3200" dirty="0"/>
            <a:t>GO</a:t>
          </a:r>
        </a:p>
      </dgm:t>
    </dgm:pt>
    <dgm:pt modelId="{17D0F939-B5AF-4509-ABF6-DB5C2092EF30}" type="parTrans" cxnId="{7D5C5D0C-5BB0-4224-BB1B-036B1EE65769}">
      <dgm:prSet/>
      <dgm:spPr/>
      <dgm:t>
        <a:bodyPr/>
        <a:lstStyle/>
        <a:p>
          <a:endParaRPr lang="en-US"/>
        </a:p>
      </dgm:t>
    </dgm:pt>
    <dgm:pt modelId="{1B70BFC4-0AB8-46EB-8D57-2A3B1EAED69B}" type="sibTrans" cxnId="{7D5C5D0C-5BB0-4224-BB1B-036B1EE65769}">
      <dgm:prSet/>
      <dgm:spPr/>
      <dgm:t>
        <a:bodyPr/>
        <a:lstStyle/>
        <a:p>
          <a:endParaRPr lang="en-US"/>
        </a:p>
      </dgm:t>
    </dgm:pt>
    <dgm:pt modelId="{9A000D9A-482A-489D-8F18-03AEE9CCADC4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3200" dirty="0"/>
            <a:t>CRISPR and Screen</a:t>
          </a:r>
        </a:p>
      </dgm:t>
    </dgm:pt>
    <dgm:pt modelId="{4317FCAF-9E6D-4AC2-A70A-BED1099766D7}" type="parTrans" cxnId="{8CC6A676-4FE6-4F72-BE34-6727DA9FC33F}">
      <dgm:prSet/>
      <dgm:spPr/>
      <dgm:t>
        <a:bodyPr/>
        <a:lstStyle/>
        <a:p>
          <a:endParaRPr lang="en-US"/>
        </a:p>
      </dgm:t>
    </dgm:pt>
    <dgm:pt modelId="{658784B1-77E4-4411-B83B-4FF77520EBE0}" type="sibTrans" cxnId="{8CC6A676-4FE6-4F72-BE34-6727DA9FC33F}">
      <dgm:prSet/>
      <dgm:spPr/>
      <dgm:t>
        <a:bodyPr/>
        <a:lstStyle/>
        <a:p>
          <a:endParaRPr lang="en-US"/>
        </a:p>
      </dgm:t>
    </dgm:pt>
    <dgm:pt modelId="{3E3D7077-7909-4A23-8330-0BA79D496B74}" type="pres">
      <dgm:prSet presAssocID="{8EB5B197-3C00-4A2B-872B-D939CEA7F4B2}" presName="Name0" presStyleCnt="0">
        <dgm:presLayoutVars>
          <dgm:dir/>
          <dgm:resizeHandles val="exact"/>
        </dgm:presLayoutVars>
      </dgm:prSet>
      <dgm:spPr/>
    </dgm:pt>
    <dgm:pt modelId="{A64B1533-82D9-468D-88C2-1DE218E37537}" type="pres">
      <dgm:prSet presAssocID="{975EB69B-8A69-43BA-B838-4F9BC75E3493}" presName="parTxOnly" presStyleLbl="node1" presStyleIdx="0" presStyleCnt="3">
        <dgm:presLayoutVars>
          <dgm:bulletEnabled val="1"/>
        </dgm:presLayoutVars>
      </dgm:prSet>
      <dgm:spPr/>
    </dgm:pt>
    <dgm:pt modelId="{829E14BD-337C-44F2-BB32-959717342BCC}" type="pres">
      <dgm:prSet presAssocID="{C749BB82-7DE5-4783-837D-45C4B859DF34}" presName="parSpace" presStyleCnt="0"/>
      <dgm:spPr/>
    </dgm:pt>
    <dgm:pt modelId="{3F6A5046-6FAC-48C8-A72E-60083D0558A6}" type="pres">
      <dgm:prSet presAssocID="{CD1D98B2-F49C-461E-BB70-5443E1491FD2}" presName="parTxOnly" presStyleLbl="node1" presStyleIdx="1" presStyleCnt="3">
        <dgm:presLayoutVars>
          <dgm:bulletEnabled val="1"/>
        </dgm:presLayoutVars>
      </dgm:prSet>
      <dgm:spPr/>
    </dgm:pt>
    <dgm:pt modelId="{2BC725A3-32F8-472D-AC92-B08413B128BD}" type="pres">
      <dgm:prSet presAssocID="{1B70BFC4-0AB8-46EB-8D57-2A3B1EAED69B}" presName="parSpace" presStyleCnt="0"/>
      <dgm:spPr/>
    </dgm:pt>
    <dgm:pt modelId="{D1D619C3-EF00-45A2-B6CD-35AB26313561}" type="pres">
      <dgm:prSet presAssocID="{9A000D9A-482A-489D-8F18-03AEE9CCADC4}" presName="parTxOnly" presStyleLbl="node1" presStyleIdx="2" presStyleCnt="3" custLinFactNeighborX="967" custLinFactNeighborY="7439">
        <dgm:presLayoutVars>
          <dgm:bulletEnabled val="1"/>
        </dgm:presLayoutVars>
      </dgm:prSet>
      <dgm:spPr/>
    </dgm:pt>
  </dgm:ptLst>
  <dgm:cxnLst>
    <dgm:cxn modelId="{1C671B09-DFE1-460D-A5FB-40385A25AFB5}" srcId="{8EB5B197-3C00-4A2B-872B-D939CEA7F4B2}" destId="{975EB69B-8A69-43BA-B838-4F9BC75E3493}" srcOrd="0" destOrd="0" parTransId="{6CA3BE02-4787-4071-82A6-25F2A3E5C47F}" sibTransId="{C749BB82-7DE5-4783-837D-45C4B859DF34}"/>
    <dgm:cxn modelId="{7D5C5D0C-5BB0-4224-BB1B-036B1EE65769}" srcId="{8EB5B197-3C00-4A2B-872B-D939CEA7F4B2}" destId="{CD1D98B2-F49C-461E-BB70-5443E1491FD2}" srcOrd="1" destOrd="0" parTransId="{17D0F939-B5AF-4509-ABF6-DB5C2092EF30}" sibTransId="{1B70BFC4-0AB8-46EB-8D57-2A3B1EAED69B}"/>
    <dgm:cxn modelId="{5A6C882A-92BE-42E9-B784-32C918D07B93}" type="presOf" srcId="{9A000D9A-482A-489D-8F18-03AEE9CCADC4}" destId="{D1D619C3-EF00-45A2-B6CD-35AB26313561}" srcOrd="0" destOrd="0" presId="urn:microsoft.com/office/officeart/2005/8/layout/hChevron3"/>
    <dgm:cxn modelId="{F04C232B-D6C9-4143-87B2-0171D19E1B38}" type="presOf" srcId="{8EB5B197-3C00-4A2B-872B-D939CEA7F4B2}" destId="{3E3D7077-7909-4A23-8330-0BA79D496B74}" srcOrd="0" destOrd="0" presId="urn:microsoft.com/office/officeart/2005/8/layout/hChevron3"/>
    <dgm:cxn modelId="{8CC6A676-4FE6-4F72-BE34-6727DA9FC33F}" srcId="{8EB5B197-3C00-4A2B-872B-D939CEA7F4B2}" destId="{9A000D9A-482A-489D-8F18-03AEE9CCADC4}" srcOrd="2" destOrd="0" parTransId="{4317FCAF-9E6D-4AC2-A70A-BED1099766D7}" sibTransId="{658784B1-77E4-4411-B83B-4FF77520EBE0}"/>
    <dgm:cxn modelId="{24D8037C-6919-4610-8380-14431CFB4734}" type="presOf" srcId="{975EB69B-8A69-43BA-B838-4F9BC75E3493}" destId="{A64B1533-82D9-468D-88C2-1DE218E37537}" srcOrd="0" destOrd="0" presId="urn:microsoft.com/office/officeart/2005/8/layout/hChevron3"/>
    <dgm:cxn modelId="{04B8C6AF-A9E2-4F0D-8475-211DD4C0667D}" type="presOf" srcId="{CD1D98B2-F49C-461E-BB70-5443E1491FD2}" destId="{3F6A5046-6FAC-48C8-A72E-60083D0558A6}" srcOrd="0" destOrd="0" presId="urn:microsoft.com/office/officeart/2005/8/layout/hChevron3"/>
    <dgm:cxn modelId="{7D7BC7D5-5CD0-41D8-B997-3BC4A600CC40}" type="presParOf" srcId="{3E3D7077-7909-4A23-8330-0BA79D496B74}" destId="{A64B1533-82D9-468D-88C2-1DE218E37537}" srcOrd="0" destOrd="0" presId="urn:microsoft.com/office/officeart/2005/8/layout/hChevron3"/>
    <dgm:cxn modelId="{33F16289-6658-4FA1-8223-C7F6C2E945F4}" type="presParOf" srcId="{3E3D7077-7909-4A23-8330-0BA79D496B74}" destId="{829E14BD-337C-44F2-BB32-959717342BCC}" srcOrd="1" destOrd="0" presId="urn:microsoft.com/office/officeart/2005/8/layout/hChevron3"/>
    <dgm:cxn modelId="{3A7DF93A-CADA-4DBF-9329-BB0A4586B9AA}" type="presParOf" srcId="{3E3D7077-7909-4A23-8330-0BA79D496B74}" destId="{3F6A5046-6FAC-48C8-A72E-60083D0558A6}" srcOrd="2" destOrd="0" presId="urn:microsoft.com/office/officeart/2005/8/layout/hChevron3"/>
    <dgm:cxn modelId="{2F8B7DDF-2435-44C6-88C3-CDE49C09424E}" type="presParOf" srcId="{3E3D7077-7909-4A23-8330-0BA79D496B74}" destId="{2BC725A3-32F8-472D-AC92-B08413B128BD}" srcOrd="3" destOrd="0" presId="urn:microsoft.com/office/officeart/2005/8/layout/hChevron3"/>
    <dgm:cxn modelId="{7BBE6AB1-4863-4600-AAAD-CB425B78777A}" type="presParOf" srcId="{3E3D7077-7909-4A23-8330-0BA79D496B74}" destId="{D1D619C3-EF00-45A2-B6CD-35AB26313561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8FFFF8-C504-46BA-A722-05D8208F885C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ACD9E5F8-5D40-4551-BE37-567E8BF2B2E1}" type="pres">
      <dgm:prSet presAssocID="{CC8FFFF8-C504-46BA-A722-05D8208F885C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5CFA171-FD18-4C07-A2A8-49A14205BBDC}" type="presOf" srcId="{CC8FFFF8-C504-46BA-A722-05D8208F885C}" destId="{ACD9E5F8-5D40-4551-BE37-567E8BF2B2E1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B5B197-3C00-4A2B-872B-D939CEA7F4B2}" type="doc">
      <dgm:prSet loTypeId="urn:microsoft.com/office/officeart/2005/8/layout/hChevron3" loCatId="process" qsTypeId="urn:microsoft.com/office/officeart/2005/8/quickstyle/simple1" qsCatId="simple" csTypeId="urn:microsoft.com/office/officeart/2005/8/colors/accent6_2" csCatId="accent6" phldr="1"/>
      <dgm:spPr/>
    </dgm:pt>
    <dgm:pt modelId="{975EB69B-8A69-43BA-B838-4F9BC75E3493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3200" dirty="0"/>
            <a:t>RNA-seq</a:t>
          </a:r>
        </a:p>
      </dgm:t>
    </dgm:pt>
    <dgm:pt modelId="{6CA3BE02-4787-4071-82A6-25F2A3E5C47F}" type="parTrans" cxnId="{1C671B09-DFE1-460D-A5FB-40385A25AFB5}">
      <dgm:prSet/>
      <dgm:spPr/>
      <dgm:t>
        <a:bodyPr/>
        <a:lstStyle/>
        <a:p>
          <a:endParaRPr lang="en-US"/>
        </a:p>
      </dgm:t>
    </dgm:pt>
    <dgm:pt modelId="{C749BB82-7DE5-4783-837D-45C4B859DF34}" type="sibTrans" cxnId="{1C671B09-DFE1-460D-A5FB-40385A25AFB5}">
      <dgm:prSet/>
      <dgm:spPr/>
      <dgm:t>
        <a:bodyPr/>
        <a:lstStyle/>
        <a:p>
          <a:endParaRPr lang="en-US"/>
        </a:p>
      </dgm:t>
    </dgm:pt>
    <dgm:pt modelId="{CD1D98B2-F49C-461E-BB70-5443E1491FD2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3200" dirty="0"/>
            <a:t>GO</a:t>
          </a:r>
        </a:p>
      </dgm:t>
    </dgm:pt>
    <dgm:pt modelId="{17D0F939-B5AF-4509-ABF6-DB5C2092EF30}" type="parTrans" cxnId="{7D5C5D0C-5BB0-4224-BB1B-036B1EE65769}">
      <dgm:prSet/>
      <dgm:spPr/>
      <dgm:t>
        <a:bodyPr/>
        <a:lstStyle/>
        <a:p>
          <a:endParaRPr lang="en-US"/>
        </a:p>
      </dgm:t>
    </dgm:pt>
    <dgm:pt modelId="{1B70BFC4-0AB8-46EB-8D57-2A3B1EAED69B}" type="sibTrans" cxnId="{7D5C5D0C-5BB0-4224-BB1B-036B1EE65769}">
      <dgm:prSet/>
      <dgm:spPr/>
      <dgm:t>
        <a:bodyPr/>
        <a:lstStyle/>
        <a:p>
          <a:endParaRPr lang="en-US"/>
        </a:p>
      </dgm:t>
    </dgm:pt>
    <dgm:pt modelId="{9A000D9A-482A-489D-8F18-03AEE9CCADC4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3200" dirty="0"/>
            <a:t>CRISPR and Screen</a:t>
          </a:r>
        </a:p>
      </dgm:t>
    </dgm:pt>
    <dgm:pt modelId="{4317FCAF-9E6D-4AC2-A70A-BED1099766D7}" type="parTrans" cxnId="{8CC6A676-4FE6-4F72-BE34-6727DA9FC33F}">
      <dgm:prSet/>
      <dgm:spPr/>
      <dgm:t>
        <a:bodyPr/>
        <a:lstStyle/>
        <a:p>
          <a:endParaRPr lang="en-US"/>
        </a:p>
      </dgm:t>
    </dgm:pt>
    <dgm:pt modelId="{658784B1-77E4-4411-B83B-4FF77520EBE0}" type="sibTrans" cxnId="{8CC6A676-4FE6-4F72-BE34-6727DA9FC33F}">
      <dgm:prSet/>
      <dgm:spPr/>
      <dgm:t>
        <a:bodyPr/>
        <a:lstStyle/>
        <a:p>
          <a:endParaRPr lang="en-US"/>
        </a:p>
      </dgm:t>
    </dgm:pt>
    <dgm:pt modelId="{3E3D7077-7909-4A23-8330-0BA79D496B74}" type="pres">
      <dgm:prSet presAssocID="{8EB5B197-3C00-4A2B-872B-D939CEA7F4B2}" presName="Name0" presStyleCnt="0">
        <dgm:presLayoutVars>
          <dgm:dir/>
          <dgm:resizeHandles val="exact"/>
        </dgm:presLayoutVars>
      </dgm:prSet>
      <dgm:spPr/>
    </dgm:pt>
    <dgm:pt modelId="{A64B1533-82D9-468D-88C2-1DE218E37537}" type="pres">
      <dgm:prSet presAssocID="{975EB69B-8A69-43BA-B838-4F9BC75E3493}" presName="parTxOnly" presStyleLbl="node1" presStyleIdx="0" presStyleCnt="3">
        <dgm:presLayoutVars>
          <dgm:bulletEnabled val="1"/>
        </dgm:presLayoutVars>
      </dgm:prSet>
      <dgm:spPr/>
    </dgm:pt>
    <dgm:pt modelId="{829E14BD-337C-44F2-BB32-959717342BCC}" type="pres">
      <dgm:prSet presAssocID="{C749BB82-7DE5-4783-837D-45C4B859DF34}" presName="parSpace" presStyleCnt="0"/>
      <dgm:spPr/>
    </dgm:pt>
    <dgm:pt modelId="{3F6A5046-6FAC-48C8-A72E-60083D0558A6}" type="pres">
      <dgm:prSet presAssocID="{CD1D98B2-F49C-461E-BB70-5443E1491FD2}" presName="parTxOnly" presStyleLbl="node1" presStyleIdx="1" presStyleCnt="3" custLinFactNeighborX="0" custLinFactNeighborY="0">
        <dgm:presLayoutVars>
          <dgm:bulletEnabled val="1"/>
        </dgm:presLayoutVars>
      </dgm:prSet>
      <dgm:spPr/>
    </dgm:pt>
    <dgm:pt modelId="{2BC725A3-32F8-472D-AC92-B08413B128BD}" type="pres">
      <dgm:prSet presAssocID="{1B70BFC4-0AB8-46EB-8D57-2A3B1EAED69B}" presName="parSpace" presStyleCnt="0"/>
      <dgm:spPr/>
    </dgm:pt>
    <dgm:pt modelId="{D1D619C3-EF00-45A2-B6CD-35AB26313561}" type="pres">
      <dgm:prSet presAssocID="{9A000D9A-482A-489D-8F18-03AEE9CCADC4}" presName="parTxOnly" presStyleLbl="node1" presStyleIdx="2" presStyleCnt="3" custLinFactNeighborX="967" custLinFactNeighborY="7439">
        <dgm:presLayoutVars>
          <dgm:bulletEnabled val="1"/>
        </dgm:presLayoutVars>
      </dgm:prSet>
      <dgm:spPr/>
    </dgm:pt>
  </dgm:ptLst>
  <dgm:cxnLst>
    <dgm:cxn modelId="{1C671B09-DFE1-460D-A5FB-40385A25AFB5}" srcId="{8EB5B197-3C00-4A2B-872B-D939CEA7F4B2}" destId="{975EB69B-8A69-43BA-B838-4F9BC75E3493}" srcOrd="0" destOrd="0" parTransId="{6CA3BE02-4787-4071-82A6-25F2A3E5C47F}" sibTransId="{C749BB82-7DE5-4783-837D-45C4B859DF34}"/>
    <dgm:cxn modelId="{7D5C5D0C-5BB0-4224-BB1B-036B1EE65769}" srcId="{8EB5B197-3C00-4A2B-872B-D939CEA7F4B2}" destId="{CD1D98B2-F49C-461E-BB70-5443E1491FD2}" srcOrd="1" destOrd="0" parTransId="{17D0F939-B5AF-4509-ABF6-DB5C2092EF30}" sibTransId="{1B70BFC4-0AB8-46EB-8D57-2A3B1EAED69B}"/>
    <dgm:cxn modelId="{5A6C882A-92BE-42E9-B784-32C918D07B93}" type="presOf" srcId="{9A000D9A-482A-489D-8F18-03AEE9CCADC4}" destId="{D1D619C3-EF00-45A2-B6CD-35AB26313561}" srcOrd="0" destOrd="0" presId="urn:microsoft.com/office/officeart/2005/8/layout/hChevron3"/>
    <dgm:cxn modelId="{F04C232B-D6C9-4143-87B2-0171D19E1B38}" type="presOf" srcId="{8EB5B197-3C00-4A2B-872B-D939CEA7F4B2}" destId="{3E3D7077-7909-4A23-8330-0BA79D496B74}" srcOrd="0" destOrd="0" presId="urn:microsoft.com/office/officeart/2005/8/layout/hChevron3"/>
    <dgm:cxn modelId="{8CC6A676-4FE6-4F72-BE34-6727DA9FC33F}" srcId="{8EB5B197-3C00-4A2B-872B-D939CEA7F4B2}" destId="{9A000D9A-482A-489D-8F18-03AEE9CCADC4}" srcOrd="2" destOrd="0" parTransId="{4317FCAF-9E6D-4AC2-A70A-BED1099766D7}" sibTransId="{658784B1-77E4-4411-B83B-4FF77520EBE0}"/>
    <dgm:cxn modelId="{24D8037C-6919-4610-8380-14431CFB4734}" type="presOf" srcId="{975EB69B-8A69-43BA-B838-4F9BC75E3493}" destId="{A64B1533-82D9-468D-88C2-1DE218E37537}" srcOrd="0" destOrd="0" presId="urn:microsoft.com/office/officeart/2005/8/layout/hChevron3"/>
    <dgm:cxn modelId="{04B8C6AF-A9E2-4F0D-8475-211DD4C0667D}" type="presOf" srcId="{CD1D98B2-F49C-461E-BB70-5443E1491FD2}" destId="{3F6A5046-6FAC-48C8-A72E-60083D0558A6}" srcOrd="0" destOrd="0" presId="urn:microsoft.com/office/officeart/2005/8/layout/hChevron3"/>
    <dgm:cxn modelId="{7D7BC7D5-5CD0-41D8-B997-3BC4A600CC40}" type="presParOf" srcId="{3E3D7077-7909-4A23-8330-0BA79D496B74}" destId="{A64B1533-82D9-468D-88C2-1DE218E37537}" srcOrd="0" destOrd="0" presId="urn:microsoft.com/office/officeart/2005/8/layout/hChevron3"/>
    <dgm:cxn modelId="{33F16289-6658-4FA1-8223-C7F6C2E945F4}" type="presParOf" srcId="{3E3D7077-7909-4A23-8330-0BA79D496B74}" destId="{829E14BD-337C-44F2-BB32-959717342BCC}" srcOrd="1" destOrd="0" presId="urn:microsoft.com/office/officeart/2005/8/layout/hChevron3"/>
    <dgm:cxn modelId="{3A7DF93A-CADA-4DBF-9329-BB0A4586B9AA}" type="presParOf" srcId="{3E3D7077-7909-4A23-8330-0BA79D496B74}" destId="{3F6A5046-6FAC-48C8-A72E-60083D0558A6}" srcOrd="2" destOrd="0" presId="urn:microsoft.com/office/officeart/2005/8/layout/hChevron3"/>
    <dgm:cxn modelId="{2F8B7DDF-2435-44C6-88C3-CDE49C09424E}" type="presParOf" srcId="{3E3D7077-7909-4A23-8330-0BA79D496B74}" destId="{2BC725A3-32F8-472D-AC92-B08413B128BD}" srcOrd="3" destOrd="0" presId="urn:microsoft.com/office/officeart/2005/8/layout/hChevron3"/>
    <dgm:cxn modelId="{7BBE6AB1-4863-4600-AAAD-CB425B78777A}" type="presParOf" srcId="{3E3D7077-7909-4A23-8330-0BA79D496B74}" destId="{D1D619C3-EF00-45A2-B6CD-35AB26313561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B5B197-3C00-4A2B-872B-D939CEA7F4B2}" type="doc">
      <dgm:prSet loTypeId="urn:microsoft.com/office/officeart/2005/8/layout/hChevron3" loCatId="process" qsTypeId="urn:microsoft.com/office/officeart/2005/8/quickstyle/simple1" qsCatId="simple" csTypeId="urn:microsoft.com/office/officeart/2005/8/colors/accent6_2" csCatId="accent6" phldr="1"/>
      <dgm:spPr/>
    </dgm:pt>
    <dgm:pt modelId="{975EB69B-8A69-43BA-B838-4F9BC75E3493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3200" dirty="0"/>
            <a:t>RNA-seq</a:t>
          </a:r>
        </a:p>
      </dgm:t>
    </dgm:pt>
    <dgm:pt modelId="{6CA3BE02-4787-4071-82A6-25F2A3E5C47F}" type="parTrans" cxnId="{1C671B09-DFE1-460D-A5FB-40385A25AFB5}">
      <dgm:prSet/>
      <dgm:spPr/>
      <dgm:t>
        <a:bodyPr/>
        <a:lstStyle/>
        <a:p>
          <a:endParaRPr lang="en-US"/>
        </a:p>
      </dgm:t>
    </dgm:pt>
    <dgm:pt modelId="{C749BB82-7DE5-4783-837D-45C4B859DF34}" type="sibTrans" cxnId="{1C671B09-DFE1-460D-A5FB-40385A25AFB5}">
      <dgm:prSet/>
      <dgm:spPr/>
      <dgm:t>
        <a:bodyPr/>
        <a:lstStyle/>
        <a:p>
          <a:endParaRPr lang="en-US"/>
        </a:p>
      </dgm:t>
    </dgm:pt>
    <dgm:pt modelId="{CD1D98B2-F49C-461E-BB70-5443E1491FD2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3200" dirty="0"/>
            <a:t>GO</a:t>
          </a:r>
        </a:p>
      </dgm:t>
    </dgm:pt>
    <dgm:pt modelId="{17D0F939-B5AF-4509-ABF6-DB5C2092EF30}" type="parTrans" cxnId="{7D5C5D0C-5BB0-4224-BB1B-036B1EE65769}">
      <dgm:prSet/>
      <dgm:spPr/>
      <dgm:t>
        <a:bodyPr/>
        <a:lstStyle/>
        <a:p>
          <a:endParaRPr lang="en-US"/>
        </a:p>
      </dgm:t>
    </dgm:pt>
    <dgm:pt modelId="{1B70BFC4-0AB8-46EB-8D57-2A3B1EAED69B}" type="sibTrans" cxnId="{7D5C5D0C-5BB0-4224-BB1B-036B1EE65769}">
      <dgm:prSet/>
      <dgm:spPr/>
      <dgm:t>
        <a:bodyPr/>
        <a:lstStyle/>
        <a:p>
          <a:endParaRPr lang="en-US"/>
        </a:p>
      </dgm:t>
    </dgm:pt>
    <dgm:pt modelId="{9A000D9A-482A-489D-8F18-03AEE9CCADC4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3200" dirty="0"/>
            <a:t>CRISPR and Screen</a:t>
          </a:r>
        </a:p>
      </dgm:t>
    </dgm:pt>
    <dgm:pt modelId="{4317FCAF-9E6D-4AC2-A70A-BED1099766D7}" type="parTrans" cxnId="{8CC6A676-4FE6-4F72-BE34-6727DA9FC33F}">
      <dgm:prSet/>
      <dgm:spPr/>
      <dgm:t>
        <a:bodyPr/>
        <a:lstStyle/>
        <a:p>
          <a:endParaRPr lang="en-US"/>
        </a:p>
      </dgm:t>
    </dgm:pt>
    <dgm:pt modelId="{658784B1-77E4-4411-B83B-4FF77520EBE0}" type="sibTrans" cxnId="{8CC6A676-4FE6-4F72-BE34-6727DA9FC33F}">
      <dgm:prSet/>
      <dgm:spPr/>
      <dgm:t>
        <a:bodyPr/>
        <a:lstStyle/>
        <a:p>
          <a:endParaRPr lang="en-US"/>
        </a:p>
      </dgm:t>
    </dgm:pt>
    <dgm:pt modelId="{3E3D7077-7909-4A23-8330-0BA79D496B74}" type="pres">
      <dgm:prSet presAssocID="{8EB5B197-3C00-4A2B-872B-D939CEA7F4B2}" presName="Name0" presStyleCnt="0">
        <dgm:presLayoutVars>
          <dgm:dir/>
          <dgm:resizeHandles val="exact"/>
        </dgm:presLayoutVars>
      </dgm:prSet>
      <dgm:spPr/>
    </dgm:pt>
    <dgm:pt modelId="{A64B1533-82D9-468D-88C2-1DE218E37537}" type="pres">
      <dgm:prSet presAssocID="{975EB69B-8A69-43BA-B838-4F9BC75E3493}" presName="parTxOnly" presStyleLbl="node1" presStyleIdx="0" presStyleCnt="3">
        <dgm:presLayoutVars>
          <dgm:bulletEnabled val="1"/>
        </dgm:presLayoutVars>
      </dgm:prSet>
      <dgm:spPr/>
    </dgm:pt>
    <dgm:pt modelId="{829E14BD-337C-44F2-BB32-959717342BCC}" type="pres">
      <dgm:prSet presAssocID="{C749BB82-7DE5-4783-837D-45C4B859DF34}" presName="parSpace" presStyleCnt="0"/>
      <dgm:spPr/>
    </dgm:pt>
    <dgm:pt modelId="{3F6A5046-6FAC-48C8-A72E-60083D0558A6}" type="pres">
      <dgm:prSet presAssocID="{CD1D98B2-F49C-461E-BB70-5443E1491FD2}" presName="parTxOnly" presStyleLbl="node1" presStyleIdx="1" presStyleCnt="3">
        <dgm:presLayoutVars>
          <dgm:bulletEnabled val="1"/>
        </dgm:presLayoutVars>
      </dgm:prSet>
      <dgm:spPr/>
    </dgm:pt>
    <dgm:pt modelId="{2BC725A3-32F8-472D-AC92-B08413B128BD}" type="pres">
      <dgm:prSet presAssocID="{1B70BFC4-0AB8-46EB-8D57-2A3B1EAED69B}" presName="parSpace" presStyleCnt="0"/>
      <dgm:spPr/>
    </dgm:pt>
    <dgm:pt modelId="{D1D619C3-EF00-45A2-B6CD-35AB26313561}" type="pres">
      <dgm:prSet presAssocID="{9A000D9A-482A-489D-8F18-03AEE9CCADC4}" presName="parTxOnly" presStyleLbl="node1" presStyleIdx="2" presStyleCnt="3" custLinFactNeighborX="967" custLinFactNeighborY="7439">
        <dgm:presLayoutVars>
          <dgm:bulletEnabled val="1"/>
        </dgm:presLayoutVars>
      </dgm:prSet>
      <dgm:spPr/>
    </dgm:pt>
  </dgm:ptLst>
  <dgm:cxnLst>
    <dgm:cxn modelId="{1C671B09-DFE1-460D-A5FB-40385A25AFB5}" srcId="{8EB5B197-3C00-4A2B-872B-D939CEA7F4B2}" destId="{975EB69B-8A69-43BA-B838-4F9BC75E3493}" srcOrd="0" destOrd="0" parTransId="{6CA3BE02-4787-4071-82A6-25F2A3E5C47F}" sibTransId="{C749BB82-7DE5-4783-837D-45C4B859DF34}"/>
    <dgm:cxn modelId="{7D5C5D0C-5BB0-4224-BB1B-036B1EE65769}" srcId="{8EB5B197-3C00-4A2B-872B-D939CEA7F4B2}" destId="{CD1D98B2-F49C-461E-BB70-5443E1491FD2}" srcOrd="1" destOrd="0" parTransId="{17D0F939-B5AF-4509-ABF6-DB5C2092EF30}" sibTransId="{1B70BFC4-0AB8-46EB-8D57-2A3B1EAED69B}"/>
    <dgm:cxn modelId="{5A6C882A-92BE-42E9-B784-32C918D07B93}" type="presOf" srcId="{9A000D9A-482A-489D-8F18-03AEE9CCADC4}" destId="{D1D619C3-EF00-45A2-B6CD-35AB26313561}" srcOrd="0" destOrd="0" presId="urn:microsoft.com/office/officeart/2005/8/layout/hChevron3"/>
    <dgm:cxn modelId="{F04C232B-D6C9-4143-87B2-0171D19E1B38}" type="presOf" srcId="{8EB5B197-3C00-4A2B-872B-D939CEA7F4B2}" destId="{3E3D7077-7909-4A23-8330-0BA79D496B74}" srcOrd="0" destOrd="0" presId="urn:microsoft.com/office/officeart/2005/8/layout/hChevron3"/>
    <dgm:cxn modelId="{8CC6A676-4FE6-4F72-BE34-6727DA9FC33F}" srcId="{8EB5B197-3C00-4A2B-872B-D939CEA7F4B2}" destId="{9A000D9A-482A-489D-8F18-03AEE9CCADC4}" srcOrd="2" destOrd="0" parTransId="{4317FCAF-9E6D-4AC2-A70A-BED1099766D7}" sibTransId="{658784B1-77E4-4411-B83B-4FF77520EBE0}"/>
    <dgm:cxn modelId="{24D8037C-6919-4610-8380-14431CFB4734}" type="presOf" srcId="{975EB69B-8A69-43BA-B838-4F9BC75E3493}" destId="{A64B1533-82D9-468D-88C2-1DE218E37537}" srcOrd="0" destOrd="0" presId="urn:microsoft.com/office/officeart/2005/8/layout/hChevron3"/>
    <dgm:cxn modelId="{04B8C6AF-A9E2-4F0D-8475-211DD4C0667D}" type="presOf" srcId="{CD1D98B2-F49C-461E-BB70-5443E1491FD2}" destId="{3F6A5046-6FAC-48C8-A72E-60083D0558A6}" srcOrd="0" destOrd="0" presId="urn:microsoft.com/office/officeart/2005/8/layout/hChevron3"/>
    <dgm:cxn modelId="{7D7BC7D5-5CD0-41D8-B997-3BC4A600CC40}" type="presParOf" srcId="{3E3D7077-7909-4A23-8330-0BA79D496B74}" destId="{A64B1533-82D9-468D-88C2-1DE218E37537}" srcOrd="0" destOrd="0" presId="urn:microsoft.com/office/officeart/2005/8/layout/hChevron3"/>
    <dgm:cxn modelId="{33F16289-6658-4FA1-8223-C7F6C2E945F4}" type="presParOf" srcId="{3E3D7077-7909-4A23-8330-0BA79D496B74}" destId="{829E14BD-337C-44F2-BB32-959717342BCC}" srcOrd="1" destOrd="0" presId="urn:microsoft.com/office/officeart/2005/8/layout/hChevron3"/>
    <dgm:cxn modelId="{3A7DF93A-CADA-4DBF-9329-BB0A4586B9AA}" type="presParOf" srcId="{3E3D7077-7909-4A23-8330-0BA79D496B74}" destId="{3F6A5046-6FAC-48C8-A72E-60083D0558A6}" srcOrd="2" destOrd="0" presId="urn:microsoft.com/office/officeart/2005/8/layout/hChevron3"/>
    <dgm:cxn modelId="{2F8B7DDF-2435-44C6-88C3-CDE49C09424E}" type="presParOf" srcId="{3E3D7077-7909-4A23-8330-0BA79D496B74}" destId="{2BC725A3-32F8-472D-AC92-B08413B128BD}" srcOrd="3" destOrd="0" presId="urn:microsoft.com/office/officeart/2005/8/layout/hChevron3"/>
    <dgm:cxn modelId="{7BBE6AB1-4863-4600-AAAD-CB425B78777A}" type="presParOf" srcId="{3E3D7077-7909-4A23-8330-0BA79D496B74}" destId="{D1D619C3-EF00-45A2-B6CD-35AB26313561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B5B197-3C00-4A2B-872B-D939CEA7F4B2}" type="doc">
      <dgm:prSet loTypeId="urn:microsoft.com/office/officeart/2005/8/layout/hChevron3" loCatId="process" qsTypeId="urn:microsoft.com/office/officeart/2005/8/quickstyle/simple1" qsCatId="simple" csTypeId="urn:microsoft.com/office/officeart/2005/8/colors/accent6_2" csCatId="accent6" phldr="1"/>
      <dgm:spPr/>
    </dgm:pt>
    <dgm:pt modelId="{CD1D98B2-F49C-461E-BB70-5443E1491FD2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3200" dirty="0"/>
            <a:t>GO</a:t>
          </a:r>
        </a:p>
      </dgm:t>
    </dgm:pt>
    <dgm:pt modelId="{17D0F939-B5AF-4509-ABF6-DB5C2092EF30}" type="parTrans" cxnId="{7D5C5D0C-5BB0-4224-BB1B-036B1EE65769}">
      <dgm:prSet/>
      <dgm:spPr/>
      <dgm:t>
        <a:bodyPr/>
        <a:lstStyle/>
        <a:p>
          <a:endParaRPr lang="en-US"/>
        </a:p>
      </dgm:t>
    </dgm:pt>
    <dgm:pt modelId="{1B70BFC4-0AB8-46EB-8D57-2A3B1EAED69B}" type="sibTrans" cxnId="{7D5C5D0C-5BB0-4224-BB1B-036B1EE65769}">
      <dgm:prSet/>
      <dgm:spPr/>
      <dgm:t>
        <a:bodyPr/>
        <a:lstStyle/>
        <a:p>
          <a:endParaRPr lang="en-US"/>
        </a:p>
      </dgm:t>
    </dgm:pt>
    <dgm:pt modelId="{9A000D9A-482A-489D-8F18-03AEE9CCADC4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3200" dirty="0"/>
            <a:t>CRISPR and Screen</a:t>
          </a:r>
        </a:p>
      </dgm:t>
    </dgm:pt>
    <dgm:pt modelId="{4317FCAF-9E6D-4AC2-A70A-BED1099766D7}" type="parTrans" cxnId="{8CC6A676-4FE6-4F72-BE34-6727DA9FC33F}">
      <dgm:prSet/>
      <dgm:spPr/>
      <dgm:t>
        <a:bodyPr/>
        <a:lstStyle/>
        <a:p>
          <a:endParaRPr lang="en-US"/>
        </a:p>
      </dgm:t>
    </dgm:pt>
    <dgm:pt modelId="{658784B1-77E4-4411-B83B-4FF77520EBE0}" type="sibTrans" cxnId="{8CC6A676-4FE6-4F72-BE34-6727DA9FC33F}">
      <dgm:prSet/>
      <dgm:spPr/>
      <dgm:t>
        <a:bodyPr/>
        <a:lstStyle/>
        <a:p>
          <a:endParaRPr lang="en-US"/>
        </a:p>
      </dgm:t>
    </dgm:pt>
    <dgm:pt modelId="{975EB69B-8A69-43BA-B838-4F9BC75E3493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3200" dirty="0" err="1"/>
            <a:t>iTRAQ</a:t>
          </a:r>
          <a:r>
            <a:rPr lang="en-US" sz="3200" dirty="0"/>
            <a:t> </a:t>
          </a:r>
        </a:p>
      </dgm:t>
    </dgm:pt>
    <dgm:pt modelId="{C749BB82-7DE5-4783-837D-45C4B859DF34}" type="sibTrans" cxnId="{1C671B09-DFE1-460D-A5FB-40385A25AFB5}">
      <dgm:prSet/>
      <dgm:spPr/>
      <dgm:t>
        <a:bodyPr/>
        <a:lstStyle/>
        <a:p>
          <a:endParaRPr lang="en-US"/>
        </a:p>
      </dgm:t>
    </dgm:pt>
    <dgm:pt modelId="{6CA3BE02-4787-4071-82A6-25F2A3E5C47F}" type="parTrans" cxnId="{1C671B09-DFE1-460D-A5FB-40385A25AFB5}">
      <dgm:prSet/>
      <dgm:spPr/>
      <dgm:t>
        <a:bodyPr/>
        <a:lstStyle/>
        <a:p>
          <a:endParaRPr lang="en-US"/>
        </a:p>
      </dgm:t>
    </dgm:pt>
    <dgm:pt modelId="{3E3D7077-7909-4A23-8330-0BA79D496B74}" type="pres">
      <dgm:prSet presAssocID="{8EB5B197-3C00-4A2B-872B-D939CEA7F4B2}" presName="Name0" presStyleCnt="0">
        <dgm:presLayoutVars>
          <dgm:dir/>
          <dgm:resizeHandles val="exact"/>
        </dgm:presLayoutVars>
      </dgm:prSet>
      <dgm:spPr/>
    </dgm:pt>
    <dgm:pt modelId="{A64B1533-82D9-468D-88C2-1DE218E37537}" type="pres">
      <dgm:prSet presAssocID="{975EB69B-8A69-43BA-B838-4F9BC75E3493}" presName="parTxOnly" presStyleLbl="node1" presStyleIdx="0" presStyleCnt="3" custLinFactNeighborX="-572">
        <dgm:presLayoutVars>
          <dgm:bulletEnabled val="1"/>
        </dgm:presLayoutVars>
      </dgm:prSet>
      <dgm:spPr/>
    </dgm:pt>
    <dgm:pt modelId="{829E14BD-337C-44F2-BB32-959717342BCC}" type="pres">
      <dgm:prSet presAssocID="{C749BB82-7DE5-4783-837D-45C4B859DF34}" presName="parSpace" presStyleCnt="0"/>
      <dgm:spPr/>
    </dgm:pt>
    <dgm:pt modelId="{3F6A5046-6FAC-48C8-A72E-60083D0558A6}" type="pres">
      <dgm:prSet presAssocID="{CD1D98B2-F49C-461E-BB70-5443E1491FD2}" presName="parTxOnly" presStyleLbl="node1" presStyleIdx="1" presStyleCnt="3">
        <dgm:presLayoutVars>
          <dgm:bulletEnabled val="1"/>
        </dgm:presLayoutVars>
      </dgm:prSet>
      <dgm:spPr/>
    </dgm:pt>
    <dgm:pt modelId="{2BC725A3-32F8-472D-AC92-B08413B128BD}" type="pres">
      <dgm:prSet presAssocID="{1B70BFC4-0AB8-46EB-8D57-2A3B1EAED69B}" presName="parSpace" presStyleCnt="0"/>
      <dgm:spPr/>
    </dgm:pt>
    <dgm:pt modelId="{D1D619C3-EF00-45A2-B6CD-35AB26313561}" type="pres">
      <dgm:prSet presAssocID="{9A000D9A-482A-489D-8F18-03AEE9CCADC4}" presName="parTxOnly" presStyleLbl="node1" presStyleIdx="2" presStyleCnt="3" custLinFactNeighborX="967" custLinFactNeighborY="7439">
        <dgm:presLayoutVars>
          <dgm:bulletEnabled val="1"/>
        </dgm:presLayoutVars>
      </dgm:prSet>
      <dgm:spPr/>
    </dgm:pt>
  </dgm:ptLst>
  <dgm:cxnLst>
    <dgm:cxn modelId="{1C671B09-DFE1-460D-A5FB-40385A25AFB5}" srcId="{8EB5B197-3C00-4A2B-872B-D939CEA7F4B2}" destId="{975EB69B-8A69-43BA-B838-4F9BC75E3493}" srcOrd="0" destOrd="0" parTransId="{6CA3BE02-4787-4071-82A6-25F2A3E5C47F}" sibTransId="{C749BB82-7DE5-4783-837D-45C4B859DF34}"/>
    <dgm:cxn modelId="{7D5C5D0C-5BB0-4224-BB1B-036B1EE65769}" srcId="{8EB5B197-3C00-4A2B-872B-D939CEA7F4B2}" destId="{CD1D98B2-F49C-461E-BB70-5443E1491FD2}" srcOrd="1" destOrd="0" parTransId="{17D0F939-B5AF-4509-ABF6-DB5C2092EF30}" sibTransId="{1B70BFC4-0AB8-46EB-8D57-2A3B1EAED69B}"/>
    <dgm:cxn modelId="{5A6C882A-92BE-42E9-B784-32C918D07B93}" type="presOf" srcId="{9A000D9A-482A-489D-8F18-03AEE9CCADC4}" destId="{D1D619C3-EF00-45A2-B6CD-35AB26313561}" srcOrd="0" destOrd="0" presId="urn:microsoft.com/office/officeart/2005/8/layout/hChevron3"/>
    <dgm:cxn modelId="{F04C232B-D6C9-4143-87B2-0171D19E1B38}" type="presOf" srcId="{8EB5B197-3C00-4A2B-872B-D939CEA7F4B2}" destId="{3E3D7077-7909-4A23-8330-0BA79D496B74}" srcOrd="0" destOrd="0" presId="urn:microsoft.com/office/officeart/2005/8/layout/hChevron3"/>
    <dgm:cxn modelId="{8CC6A676-4FE6-4F72-BE34-6727DA9FC33F}" srcId="{8EB5B197-3C00-4A2B-872B-D939CEA7F4B2}" destId="{9A000D9A-482A-489D-8F18-03AEE9CCADC4}" srcOrd="2" destOrd="0" parTransId="{4317FCAF-9E6D-4AC2-A70A-BED1099766D7}" sibTransId="{658784B1-77E4-4411-B83B-4FF77520EBE0}"/>
    <dgm:cxn modelId="{24D8037C-6919-4610-8380-14431CFB4734}" type="presOf" srcId="{975EB69B-8A69-43BA-B838-4F9BC75E3493}" destId="{A64B1533-82D9-468D-88C2-1DE218E37537}" srcOrd="0" destOrd="0" presId="urn:microsoft.com/office/officeart/2005/8/layout/hChevron3"/>
    <dgm:cxn modelId="{04B8C6AF-A9E2-4F0D-8475-211DD4C0667D}" type="presOf" srcId="{CD1D98B2-F49C-461E-BB70-5443E1491FD2}" destId="{3F6A5046-6FAC-48C8-A72E-60083D0558A6}" srcOrd="0" destOrd="0" presId="urn:microsoft.com/office/officeart/2005/8/layout/hChevron3"/>
    <dgm:cxn modelId="{7D7BC7D5-5CD0-41D8-B997-3BC4A600CC40}" type="presParOf" srcId="{3E3D7077-7909-4A23-8330-0BA79D496B74}" destId="{A64B1533-82D9-468D-88C2-1DE218E37537}" srcOrd="0" destOrd="0" presId="urn:microsoft.com/office/officeart/2005/8/layout/hChevron3"/>
    <dgm:cxn modelId="{33F16289-6658-4FA1-8223-C7F6C2E945F4}" type="presParOf" srcId="{3E3D7077-7909-4A23-8330-0BA79D496B74}" destId="{829E14BD-337C-44F2-BB32-959717342BCC}" srcOrd="1" destOrd="0" presId="urn:microsoft.com/office/officeart/2005/8/layout/hChevron3"/>
    <dgm:cxn modelId="{3A7DF93A-CADA-4DBF-9329-BB0A4586B9AA}" type="presParOf" srcId="{3E3D7077-7909-4A23-8330-0BA79D496B74}" destId="{3F6A5046-6FAC-48C8-A72E-60083D0558A6}" srcOrd="2" destOrd="0" presId="urn:microsoft.com/office/officeart/2005/8/layout/hChevron3"/>
    <dgm:cxn modelId="{2F8B7DDF-2435-44C6-88C3-CDE49C09424E}" type="presParOf" srcId="{3E3D7077-7909-4A23-8330-0BA79D496B74}" destId="{2BC725A3-32F8-472D-AC92-B08413B128BD}" srcOrd="3" destOrd="0" presId="urn:microsoft.com/office/officeart/2005/8/layout/hChevron3"/>
    <dgm:cxn modelId="{7BBE6AB1-4863-4600-AAAD-CB425B78777A}" type="presParOf" srcId="{3E3D7077-7909-4A23-8330-0BA79D496B74}" destId="{D1D619C3-EF00-45A2-B6CD-35AB26313561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B5B197-3C00-4A2B-872B-D939CEA7F4B2}" type="doc">
      <dgm:prSet loTypeId="urn:microsoft.com/office/officeart/2005/8/layout/hChevron3" loCatId="process" qsTypeId="urn:microsoft.com/office/officeart/2005/8/quickstyle/simple1" qsCatId="simple" csTypeId="urn:microsoft.com/office/officeart/2005/8/colors/accent6_2" csCatId="accent6" phldr="1"/>
      <dgm:spPr/>
    </dgm:pt>
    <dgm:pt modelId="{CD1D98B2-F49C-461E-BB70-5443E1491FD2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3200" dirty="0"/>
            <a:t>GO</a:t>
          </a:r>
        </a:p>
      </dgm:t>
    </dgm:pt>
    <dgm:pt modelId="{17D0F939-B5AF-4509-ABF6-DB5C2092EF30}" type="parTrans" cxnId="{7D5C5D0C-5BB0-4224-BB1B-036B1EE65769}">
      <dgm:prSet/>
      <dgm:spPr/>
      <dgm:t>
        <a:bodyPr/>
        <a:lstStyle/>
        <a:p>
          <a:endParaRPr lang="en-US"/>
        </a:p>
      </dgm:t>
    </dgm:pt>
    <dgm:pt modelId="{1B70BFC4-0AB8-46EB-8D57-2A3B1EAED69B}" type="sibTrans" cxnId="{7D5C5D0C-5BB0-4224-BB1B-036B1EE65769}">
      <dgm:prSet/>
      <dgm:spPr/>
      <dgm:t>
        <a:bodyPr/>
        <a:lstStyle/>
        <a:p>
          <a:endParaRPr lang="en-US"/>
        </a:p>
      </dgm:t>
    </dgm:pt>
    <dgm:pt modelId="{9A000D9A-482A-489D-8F18-03AEE9CCADC4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3200" dirty="0"/>
            <a:t>CRISPR and Screen</a:t>
          </a:r>
        </a:p>
      </dgm:t>
    </dgm:pt>
    <dgm:pt modelId="{4317FCAF-9E6D-4AC2-A70A-BED1099766D7}" type="parTrans" cxnId="{8CC6A676-4FE6-4F72-BE34-6727DA9FC33F}">
      <dgm:prSet/>
      <dgm:spPr/>
      <dgm:t>
        <a:bodyPr/>
        <a:lstStyle/>
        <a:p>
          <a:endParaRPr lang="en-US"/>
        </a:p>
      </dgm:t>
    </dgm:pt>
    <dgm:pt modelId="{658784B1-77E4-4411-B83B-4FF77520EBE0}" type="sibTrans" cxnId="{8CC6A676-4FE6-4F72-BE34-6727DA9FC33F}">
      <dgm:prSet/>
      <dgm:spPr/>
      <dgm:t>
        <a:bodyPr/>
        <a:lstStyle/>
        <a:p>
          <a:endParaRPr lang="en-US"/>
        </a:p>
      </dgm:t>
    </dgm:pt>
    <dgm:pt modelId="{975EB69B-8A69-43BA-B838-4F9BC75E3493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3200" dirty="0" err="1"/>
            <a:t>iTRAQ</a:t>
          </a:r>
          <a:r>
            <a:rPr lang="en-US" sz="3200" dirty="0"/>
            <a:t> </a:t>
          </a:r>
        </a:p>
      </dgm:t>
    </dgm:pt>
    <dgm:pt modelId="{C749BB82-7DE5-4783-837D-45C4B859DF34}" type="sibTrans" cxnId="{1C671B09-DFE1-460D-A5FB-40385A25AFB5}">
      <dgm:prSet/>
      <dgm:spPr/>
      <dgm:t>
        <a:bodyPr/>
        <a:lstStyle/>
        <a:p>
          <a:endParaRPr lang="en-US"/>
        </a:p>
      </dgm:t>
    </dgm:pt>
    <dgm:pt modelId="{6CA3BE02-4787-4071-82A6-25F2A3E5C47F}" type="parTrans" cxnId="{1C671B09-DFE1-460D-A5FB-40385A25AFB5}">
      <dgm:prSet/>
      <dgm:spPr/>
      <dgm:t>
        <a:bodyPr/>
        <a:lstStyle/>
        <a:p>
          <a:endParaRPr lang="en-US"/>
        </a:p>
      </dgm:t>
    </dgm:pt>
    <dgm:pt modelId="{3E3D7077-7909-4A23-8330-0BA79D496B74}" type="pres">
      <dgm:prSet presAssocID="{8EB5B197-3C00-4A2B-872B-D939CEA7F4B2}" presName="Name0" presStyleCnt="0">
        <dgm:presLayoutVars>
          <dgm:dir/>
          <dgm:resizeHandles val="exact"/>
        </dgm:presLayoutVars>
      </dgm:prSet>
      <dgm:spPr/>
    </dgm:pt>
    <dgm:pt modelId="{A64B1533-82D9-468D-88C2-1DE218E37537}" type="pres">
      <dgm:prSet presAssocID="{975EB69B-8A69-43BA-B838-4F9BC75E3493}" presName="parTxOnly" presStyleLbl="node1" presStyleIdx="0" presStyleCnt="3">
        <dgm:presLayoutVars>
          <dgm:bulletEnabled val="1"/>
        </dgm:presLayoutVars>
      </dgm:prSet>
      <dgm:spPr/>
    </dgm:pt>
    <dgm:pt modelId="{829E14BD-337C-44F2-BB32-959717342BCC}" type="pres">
      <dgm:prSet presAssocID="{C749BB82-7DE5-4783-837D-45C4B859DF34}" presName="parSpace" presStyleCnt="0"/>
      <dgm:spPr/>
    </dgm:pt>
    <dgm:pt modelId="{3F6A5046-6FAC-48C8-A72E-60083D0558A6}" type="pres">
      <dgm:prSet presAssocID="{CD1D98B2-F49C-461E-BB70-5443E1491FD2}" presName="parTxOnly" presStyleLbl="node1" presStyleIdx="1" presStyleCnt="3">
        <dgm:presLayoutVars>
          <dgm:bulletEnabled val="1"/>
        </dgm:presLayoutVars>
      </dgm:prSet>
      <dgm:spPr/>
    </dgm:pt>
    <dgm:pt modelId="{2BC725A3-32F8-472D-AC92-B08413B128BD}" type="pres">
      <dgm:prSet presAssocID="{1B70BFC4-0AB8-46EB-8D57-2A3B1EAED69B}" presName="parSpace" presStyleCnt="0"/>
      <dgm:spPr/>
    </dgm:pt>
    <dgm:pt modelId="{D1D619C3-EF00-45A2-B6CD-35AB26313561}" type="pres">
      <dgm:prSet presAssocID="{9A000D9A-482A-489D-8F18-03AEE9CCADC4}" presName="parTxOnly" presStyleLbl="node1" presStyleIdx="2" presStyleCnt="3" custLinFactNeighborX="967" custLinFactNeighborY="7439">
        <dgm:presLayoutVars>
          <dgm:bulletEnabled val="1"/>
        </dgm:presLayoutVars>
      </dgm:prSet>
      <dgm:spPr/>
    </dgm:pt>
  </dgm:ptLst>
  <dgm:cxnLst>
    <dgm:cxn modelId="{1C671B09-DFE1-460D-A5FB-40385A25AFB5}" srcId="{8EB5B197-3C00-4A2B-872B-D939CEA7F4B2}" destId="{975EB69B-8A69-43BA-B838-4F9BC75E3493}" srcOrd="0" destOrd="0" parTransId="{6CA3BE02-4787-4071-82A6-25F2A3E5C47F}" sibTransId="{C749BB82-7DE5-4783-837D-45C4B859DF34}"/>
    <dgm:cxn modelId="{7D5C5D0C-5BB0-4224-BB1B-036B1EE65769}" srcId="{8EB5B197-3C00-4A2B-872B-D939CEA7F4B2}" destId="{CD1D98B2-F49C-461E-BB70-5443E1491FD2}" srcOrd="1" destOrd="0" parTransId="{17D0F939-B5AF-4509-ABF6-DB5C2092EF30}" sibTransId="{1B70BFC4-0AB8-46EB-8D57-2A3B1EAED69B}"/>
    <dgm:cxn modelId="{5A6C882A-92BE-42E9-B784-32C918D07B93}" type="presOf" srcId="{9A000D9A-482A-489D-8F18-03AEE9CCADC4}" destId="{D1D619C3-EF00-45A2-B6CD-35AB26313561}" srcOrd="0" destOrd="0" presId="urn:microsoft.com/office/officeart/2005/8/layout/hChevron3"/>
    <dgm:cxn modelId="{F04C232B-D6C9-4143-87B2-0171D19E1B38}" type="presOf" srcId="{8EB5B197-3C00-4A2B-872B-D939CEA7F4B2}" destId="{3E3D7077-7909-4A23-8330-0BA79D496B74}" srcOrd="0" destOrd="0" presId="urn:microsoft.com/office/officeart/2005/8/layout/hChevron3"/>
    <dgm:cxn modelId="{8CC6A676-4FE6-4F72-BE34-6727DA9FC33F}" srcId="{8EB5B197-3C00-4A2B-872B-D939CEA7F4B2}" destId="{9A000D9A-482A-489D-8F18-03AEE9CCADC4}" srcOrd="2" destOrd="0" parTransId="{4317FCAF-9E6D-4AC2-A70A-BED1099766D7}" sibTransId="{658784B1-77E4-4411-B83B-4FF77520EBE0}"/>
    <dgm:cxn modelId="{24D8037C-6919-4610-8380-14431CFB4734}" type="presOf" srcId="{975EB69B-8A69-43BA-B838-4F9BC75E3493}" destId="{A64B1533-82D9-468D-88C2-1DE218E37537}" srcOrd="0" destOrd="0" presId="urn:microsoft.com/office/officeart/2005/8/layout/hChevron3"/>
    <dgm:cxn modelId="{04B8C6AF-A9E2-4F0D-8475-211DD4C0667D}" type="presOf" srcId="{CD1D98B2-F49C-461E-BB70-5443E1491FD2}" destId="{3F6A5046-6FAC-48C8-A72E-60083D0558A6}" srcOrd="0" destOrd="0" presId="urn:microsoft.com/office/officeart/2005/8/layout/hChevron3"/>
    <dgm:cxn modelId="{7D7BC7D5-5CD0-41D8-B997-3BC4A600CC40}" type="presParOf" srcId="{3E3D7077-7909-4A23-8330-0BA79D496B74}" destId="{A64B1533-82D9-468D-88C2-1DE218E37537}" srcOrd="0" destOrd="0" presId="urn:microsoft.com/office/officeart/2005/8/layout/hChevron3"/>
    <dgm:cxn modelId="{33F16289-6658-4FA1-8223-C7F6C2E945F4}" type="presParOf" srcId="{3E3D7077-7909-4A23-8330-0BA79D496B74}" destId="{829E14BD-337C-44F2-BB32-959717342BCC}" srcOrd="1" destOrd="0" presId="urn:microsoft.com/office/officeart/2005/8/layout/hChevron3"/>
    <dgm:cxn modelId="{3A7DF93A-CADA-4DBF-9329-BB0A4586B9AA}" type="presParOf" srcId="{3E3D7077-7909-4A23-8330-0BA79D496B74}" destId="{3F6A5046-6FAC-48C8-A72E-60083D0558A6}" srcOrd="2" destOrd="0" presId="urn:microsoft.com/office/officeart/2005/8/layout/hChevron3"/>
    <dgm:cxn modelId="{2F8B7DDF-2435-44C6-88C3-CDE49C09424E}" type="presParOf" srcId="{3E3D7077-7909-4A23-8330-0BA79D496B74}" destId="{2BC725A3-32F8-472D-AC92-B08413B128BD}" srcOrd="3" destOrd="0" presId="urn:microsoft.com/office/officeart/2005/8/layout/hChevron3"/>
    <dgm:cxn modelId="{7BBE6AB1-4863-4600-AAAD-CB425B78777A}" type="presParOf" srcId="{3E3D7077-7909-4A23-8330-0BA79D496B74}" destId="{D1D619C3-EF00-45A2-B6CD-35AB26313561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B5B197-3C00-4A2B-872B-D939CEA7F4B2}" type="doc">
      <dgm:prSet loTypeId="urn:microsoft.com/office/officeart/2005/8/layout/hChevron3" loCatId="process" qsTypeId="urn:microsoft.com/office/officeart/2005/8/quickstyle/simple1" qsCatId="simple" csTypeId="urn:microsoft.com/office/officeart/2005/8/colors/accent6_2" csCatId="accent6" phldr="1"/>
      <dgm:spPr/>
    </dgm:pt>
    <dgm:pt modelId="{CD1D98B2-F49C-461E-BB70-5443E1491FD2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3200" dirty="0"/>
            <a:t>GO</a:t>
          </a:r>
        </a:p>
      </dgm:t>
    </dgm:pt>
    <dgm:pt modelId="{17D0F939-B5AF-4509-ABF6-DB5C2092EF30}" type="parTrans" cxnId="{7D5C5D0C-5BB0-4224-BB1B-036B1EE65769}">
      <dgm:prSet/>
      <dgm:spPr/>
      <dgm:t>
        <a:bodyPr/>
        <a:lstStyle/>
        <a:p>
          <a:endParaRPr lang="en-US"/>
        </a:p>
      </dgm:t>
    </dgm:pt>
    <dgm:pt modelId="{1B70BFC4-0AB8-46EB-8D57-2A3B1EAED69B}" type="sibTrans" cxnId="{7D5C5D0C-5BB0-4224-BB1B-036B1EE65769}">
      <dgm:prSet/>
      <dgm:spPr/>
      <dgm:t>
        <a:bodyPr/>
        <a:lstStyle/>
        <a:p>
          <a:endParaRPr lang="en-US"/>
        </a:p>
      </dgm:t>
    </dgm:pt>
    <dgm:pt modelId="{9A000D9A-482A-489D-8F18-03AEE9CCADC4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3200" dirty="0"/>
            <a:t>CRISPR and Screen</a:t>
          </a:r>
        </a:p>
      </dgm:t>
    </dgm:pt>
    <dgm:pt modelId="{4317FCAF-9E6D-4AC2-A70A-BED1099766D7}" type="parTrans" cxnId="{8CC6A676-4FE6-4F72-BE34-6727DA9FC33F}">
      <dgm:prSet/>
      <dgm:spPr/>
      <dgm:t>
        <a:bodyPr/>
        <a:lstStyle/>
        <a:p>
          <a:endParaRPr lang="en-US"/>
        </a:p>
      </dgm:t>
    </dgm:pt>
    <dgm:pt modelId="{658784B1-77E4-4411-B83B-4FF77520EBE0}" type="sibTrans" cxnId="{8CC6A676-4FE6-4F72-BE34-6727DA9FC33F}">
      <dgm:prSet/>
      <dgm:spPr/>
      <dgm:t>
        <a:bodyPr/>
        <a:lstStyle/>
        <a:p>
          <a:endParaRPr lang="en-US"/>
        </a:p>
      </dgm:t>
    </dgm:pt>
    <dgm:pt modelId="{975EB69B-8A69-43BA-B838-4F9BC75E3493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3200" dirty="0" err="1"/>
            <a:t>iTRAQ</a:t>
          </a:r>
          <a:r>
            <a:rPr lang="en-US" sz="3200" dirty="0"/>
            <a:t> </a:t>
          </a:r>
        </a:p>
      </dgm:t>
    </dgm:pt>
    <dgm:pt modelId="{C749BB82-7DE5-4783-837D-45C4B859DF34}" type="sibTrans" cxnId="{1C671B09-DFE1-460D-A5FB-40385A25AFB5}">
      <dgm:prSet/>
      <dgm:spPr/>
      <dgm:t>
        <a:bodyPr/>
        <a:lstStyle/>
        <a:p>
          <a:endParaRPr lang="en-US"/>
        </a:p>
      </dgm:t>
    </dgm:pt>
    <dgm:pt modelId="{6CA3BE02-4787-4071-82A6-25F2A3E5C47F}" type="parTrans" cxnId="{1C671B09-DFE1-460D-A5FB-40385A25AFB5}">
      <dgm:prSet/>
      <dgm:spPr/>
      <dgm:t>
        <a:bodyPr/>
        <a:lstStyle/>
        <a:p>
          <a:endParaRPr lang="en-US"/>
        </a:p>
      </dgm:t>
    </dgm:pt>
    <dgm:pt modelId="{3E3D7077-7909-4A23-8330-0BA79D496B74}" type="pres">
      <dgm:prSet presAssocID="{8EB5B197-3C00-4A2B-872B-D939CEA7F4B2}" presName="Name0" presStyleCnt="0">
        <dgm:presLayoutVars>
          <dgm:dir/>
          <dgm:resizeHandles val="exact"/>
        </dgm:presLayoutVars>
      </dgm:prSet>
      <dgm:spPr/>
    </dgm:pt>
    <dgm:pt modelId="{A64B1533-82D9-468D-88C2-1DE218E37537}" type="pres">
      <dgm:prSet presAssocID="{975EB69B-8A69-43BA-B838-4F9BC75E3493}" presName="parTxOnly" presStyleLbl="node1" presStyleIdx="0" presStyleCnt="3">
        <dgm:presLayoutVars>
          <dgm:bulletEnabled val="1"/>
        </dgm:presLayoutVars>
      </dgm:prSet>
      <dgm:spPr/>
    </dgm:pt>
    <dgm:pt modelId="{829E14BD-337C-44F2-BB32-959717342BCC}" type="pres">
      <dgm:prSet presAssocID="{C749BB82-7DE5-4783-837D-45C4B859DF34}" presName="parSpace" presStyleCnt="0"/>
      <dgm:spPr/>
    </dgm:pt>
    <dgm:pt modelId="{3F6A5046-6FAC-48C8-A72E-60083D0558A6}" type="pres">
      <dgm:prSet presAssocID="{CD1D98B2-F49C-461E-BB70-5443E1491FD2}" presName="parTxOnly" presStyleLbl="node1" presStyleIdx="1" presStyleCnt="3">
        <dgm:presLayoutVars>
          <dgm:bulletEnabled val="1"/>
        </dgm:presLayoutVars>
      </dgm:prSet>
      <dgm:spPr/>
    </dgm:pt>
    <dgm:pt modelId="{2BC725A3-32F8-472D-AC92-B08413B128BD}" type="pres">
      <dgm:prSet presAssocID="{1B70BFC4-0AB8-46EB-8D57-2A3B1EAED69B}" presName="parSpace" presStyleCnt="0"/>
      <dgm:spPr/>
    </dgm:pt>
    <dgm:pt modelId="{D1D619C3-EF00-45A2-B6CD-35AB26313561}" type="pres">
      <dgm:prSet presAssocID="{9A000D9A-482A-489D-8F18-03AEE9CCADC4}" presName="parTxOnly" presStyleLbl="node1" presStyleIdx="2" presStyleCnt="3" custLinFactNeighborX="967" custLinFactNeighborY="7439">
        <dgm:presLayoutVars>
          <dgm:bulletEnabled val="1"/>
        </dgm:presLayoutVars>
      </dgm:prSet>
      <dgm:spPr/>
    </dgm:pt>
  </dgm:ptLst>
  <dgm:cxnLst>
    <dgm:cxn modelId="{1C671B09-DFE1-460D-A5FB-40385A25AFB5}" srcId="{8EB5B197-3C00-4A2B-872B-D939CEA7F4B2}" destId="{975EB69B-8A69-43BA-B838-4F9BC75E3493}" srcOrd="0" destOrd="0" parTransId="{6CA3BE02-4787-4071-82A6-25F2A3E5C47F}" sibTransId="{C749BB82-7DE5-4783-837D-45C4B859DF34}"/>
    <dgm:cxn modelId="{7D5C5D0C-5BB0-4224-BB1B-036B1EE65769}" srcId="{8EB5B197-3C00-4A2B-872B-D939CEA7F4B2}" destId="{CD1D98B2-F49C-461E-BB70-5443E1491FD2}" srcOrd="1" destOrd="0" parTransId="{17D0F939-B5AF-4509-ABF6-DB5C2092EF30}" sibTransId="{1B70BFC4-0AB8-46EB-8D57-2A3B1EAED69B}"/>
    <dgm:cxn modelId="{5A6C882A-92BE-42E9-B784-32C918D07B93}" type="presOf" srcId="{9A000D9A-482A-489D-8F18-03AEE9CCADC4}" destId="{D1D619C3-EF00-45A2-B6CD-35AB26313561}" srcOrd="0" destOrd="0" presId="urn:microsoft.com/office/officeart/2005/8/layout/hChevron3"/>
    <dgm:cxn modelId="{F04C232B-D6C9-4143-87B2-0171D19E1B38}" type="presOf" srcId="{8EB5B197-3C00-4A2B-872B-D939CEA7F4B2}" destId="{3E3D7077-7909-4A23-8330-0BA79D496B74}" srcOrd="0" destOrd="0" presId="urn:microsoft.com/office/officeart/2005/8/layout/hChevron3"/>
    <dgm:cxn modelId="{8CC6A676-4FE6-4F72-BE34-6727DA9FC33F}" srcId="{8EB5B197-3C00-4A2B-872B-D939CEA7F4B2}" destId="{9A000D9A-482A-489D-8F18-03AEE9CCADC4}" srcOrd="2" destOrd="0" parTransId="{4317FCAF-9E6D-4AC2-A70A-BED1099766D7}" sibTransId="{658784B1-77E4-4411-B83B-4FF77520EBE0}"/>
    <dgm:cxn modelId="{24D8037C-6919-4610-8380-14431CFB4734}" type="presOf" srcId="{975EB69B-8A69-43BA-B838-4F9BC75E3493}" destId="{A64B1533-82D9-468D-88C2-1DE218E37537}" srcOrd="0" destOrd="0" presId="urn:microsoft.com/office/officeart/2005/8/layout/hChevron3"/>
    <dgm:cxn modelId="{04B8C6AF-A9E2-4F0D-8475-211DD4C0667D}" type="presOf" srcId="{CD1D98B2-F49C-461E-BB70-5443E1491FD2}" destId="{3F6A5046-6FAC-48C8-A72E-60083D0558A6}" srcOrd="0" destOrd="0" presId="urn:microsoft.com/office/officeart/2005/8/layout/hChevron3"/>
    <dgm:cxn modelId="{7D7BC7D5-5CD0-41D8-B997-3BC4A600CC40}" type="presParOf" srcId="{3E3D7077-7909-4A23-8330-0BA79D496B74}" destId="{A64B1533-82D9-468D-88C2-1DE218E37537}" srcOrd="0" destOrd="0" presId="urn:microsoft.com/office/officeart/2005/8/layout/hChevron3"/>
    <dgm:cxn modelId="{33F16289-6658-4FA1-8223-C7F6C2E945F4}" type="presParOf" srcId="{3E3D7077-7909-4A23-8330-0BA79D496B74}" destId="{829E14BD-337C-44F2-BB32-959717342BCC}" srcOrd="1" destOrd="0" presId="urn:microsoft.com/office/officeart/2005/8/layout/hChevron3"/>
    <dgm:cxn modelId="{3A7DF93A-CADA-4DBF-9329-BB0A4586B9AA}" type="presParOf" srcId="{3E3D7077-7909-4A23-8330-0BA79D496B74}" destId="{3F6A5046-6FAC-48C8-A72E-60083D0558A6}" srcOrd="2" destOrd="0" presId="urn:microsoft.com/office/officeart/2005/8/layout/hChevron3"/>
    <dgm:cxn modelId="{2F8B7DDF-2435-44C6-88C3-CDE49C09424E}" type="presParOf" srcId="{3E3D7077-7909-4A23-8330-0BA79D496B74}" destId="{2BC725A3-32F8-472D-AC92-B08413B128BD}" srcOrd="3" destOrd="0" presId="urn:microsoft.com/office/officeart/2005/8/layout/hChevron3"/>
    <dgm:cxn modelId="{7BBE6AB1-4863-4600-AAAD-CB425B78777A}" type="presParOf" srcId="{3E3D7077-7909-4A23-8330-0BA79D496B74}" destId="{D1D619C3-EF00-45A2-B6CD-35AB26313561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B1533-82D9-468D-88C2-1DE218E37537}">
      <dsp:nvSpPr>
        <dsp:cNvPr id="0" name=""/>
        <dsp:cNvSpPr/>
      </dsp:nvSpPr>
      <dsp:spPr>
        <a:xfrm>
          <a:off x="5357" y="0"/>
          <a:ext cx="4685108" cy="686675"/>
        </a:xfrm>
        <a:prstGeom prst="homePlat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85344" rIns="42672" bIns="8534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RNA-seq</a:t>
          </a:r>
        </a:p>
      </dsp:txBody>
      <dsp:txXfrm>
        <a:off x="5357" y="0"/>
        <a:ext cx="4513439" cy="686675"/>
      </dsp:txXfrm>
    </dsp:sp>
    <dsp:sp modelId="{3F6A5046-6FAC-48C8-A72E-60083D0558A6}">
      <dsp:nvSpPr>
        <dsp:cNvPr id="0" name=""/>
        <dsp:cNvSpPr/>
      </dsp:nvSpPr>
      <dsp:spPr>
        <a:xfrm>
          <a:off x="3753444" y="0"/>
          <a:ext cx="4685108" cy="686675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GO</a:t>
          </a:r>
        </a:p>
      </dsp:txBody>
      <dsp:txXfrm>
        <a:off x="4096782" y="0"/>
        <a:ext cx="3998433" cy="686675"/>
      </dsp:txXfrm>
    </dsp:sp>
    <dsp:sp modelId="{D1D619C3-EF00-45A2-B6CD-35AB26313561}">
      <dsp:nvSpPr>
        <dsp:cNvPr id="0" name=""/>
        <dsp:cNvSpPr/>
      </dsp:nvSpPr>
      <dsp:spPr>
        <a:xfrm>
          <a:off x="7506889" y="0"/>
          <a:ext cx="4685108" cy="686675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CRISPR and Screen</a:t>
          </a:r>
        </a:p>
      </dsp:txBody>
      <dsp:txXfrm>
        <a:off x="7850227" y="0"/>
        <a:ext cx="3998433" cy="686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B1533-82D9-468D-88C2-1DE218E37537}">
      <dsp:nvSpPr>
        <dsp:cNvPr id="0" name=""/>
        <dsp:cNvSpPr/>
      </dsp:nvSpPr>
      <dsp:spPr>
        <a:xfrm>
          <a:off x="5357" y="0"/>
          <a:ext cx="4685108" cy="827056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85344" rIns="42672" bIns="8534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RNA-seq</a:t>
          </a:r>
        </a:p>
      </dsp:txBody>
      <dsp:txXfrm>
        <a:off x="5357" y="0"/>
        <a:ext cx="4478344" cy="827056"/>
      </dsp:txXfrm>
    </dsp:sp>
    <dsp:sp modelId="{3F6A5046-6FAC-48C8-A72E-60083D0558A6}">
      <dsp:nvSpPr>
        <dsp:cNvPr id="0" name=""/>
        <dsp:cNvSpPr/>
      </dsp:nvSpPr>
      <dsp:spPr>
        <a:xfrm>
          <a:off x="3753444" y="0"/>
          <a:ext cx="4685108" cy="827056"/>
        </a:xfrm>
        <a:prstGeom prst="chevron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GO</a:t>
          </a:r>
        </a:p>
      </dsp:txBody>
      <dsp:txXfrm>
        <a:off x="4166972" y="0"/>
        <a:ext cx="3858052" cy="827056"/>
      </dsp:txXfrm>
    </dsp:sp>
    <dsp:sp modelId="{D1D619C3-EF00-45A2-B6CD-35AB26313561}">
      <dsp:nvSpPr>
        <dsp:cNvPr id="0" name=""/>
        <dsp:cNvSpPr/>
      </dsp:nvSpPr>
      <dsp:spPr>
        <a:xfrm>
          <a:off x="7506889" y="0"/>
          <a:ext cx="4685108" cy="827056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CRISPR and Screen</a:t>
          </a:r>
        </a:p>
      </dsp:txBody>
      <dsp:txXfrm>
        <a:off x="7920417" y="0"/>
        <a:ext cx="3858052" cy="8270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B1533-82D9-468D-88C2-1DE218E37537}">
      <dsp:nvSpPr>
        <dsp:cNvPr id="0" name=""/>
        <dsp:cNvSpPr/>
      </dsp:nvSpPr>
      <dsp:spPr>
        <a:xfrm>
          <a:off x="5357" y="0"/>
          <a:ext cx="4685108" cy="833814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85344" rIns="42672" bIns="8534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RNA-seq</a:t>
          </a:r>
        </a:p>
      </dsp:txBody>
      <dsp:txXfrm>
        <a:off x="5357" y="0"/>
        <a:ext cx="4476655" cy="833814"/>
      </dsp:txXfrm>
    </dsp:sp>
    <dsp:sp modelId="{3F6A5046-6FAC-48C8-A72E-60083D0558A6}">
      <dsp:nvSpPr>
        <dsp:cNvPr id="0" name=""/>
        <dsp:cNvSpPr/>
      </dsp:nvSpPr>
      <dsp:spPr>
        <a:xfrm>
          <a:off x="3753444" y="0"/>
          <a:ext cx="4685108" cy="833814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GO</a:t>
          </a:r>
        </a:p>
      </dsp:txBody>
      <dsp:txXfrm>
        <a:off x="4170351" y="0"/>
        <a:ext cx="3851294" cy="833814"/>
      </dsp:txXfrm>
    </dsp:sp>
    <dsp:sp modelId="{D1D619C3-EF00-45A2-B6CD-35AB26313561}">
      <dsp:nvSpPr>
        <dsp:cNvPr id="0" name=""/>
        <dsp:cNvSpPr/>
      </dsp:nvSpPr>
      <dsp:spPr>
        <a:xfrm>
          <a:off x="7506889" y="0"/>
          <a:ext cx="4685108" cy="833814"/>
        </a:xfrm>
        <a:prstGeom prst="chevron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CRISPR and Screen</a:t>
          </a:r>
        </a:p>
      </dsp:txBody>
      <dsp:txXfrm>
        <a:off x="7923796" y="0"/>
        <a:ext cx="3851294" cy="8338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B1533-82D9-468D-88C2-1DE218E37537}">
      <dsp:nvSpPr>
        <dsp:cNvPr id="0" name=""/>
        <dsp:cNvSpPr/>
      </dsp:nvSpPr>
      <dsp:spPr>
        <a:xfrm>
          <a:off x="0" y="0"/>
          <a:ext cx="4685108" cy="751667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85344" rIns="42672" bIns="8534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iTRAQ</a:t>
          </a:r>
          <a:r>
            <a:rPr lang="en-US" sz="3200" kern="1200" dirty="0"/>
            <a:t> </a:t>
          </a:r>
        </a:p>
      </dsp:txBody>
      <dsp:txXfrm>
        <a:off x="0" y="0"/>
        <a:ext cx="4497191" cy="751667"/>
      </dsp:txXfrm>
    </dsp:sp>
    <dsp:sp modelId="{3F6A5046-6FAC-48C8-A72E-60083D0558A6}">
      <dsp:nvSpPr>
        <dsp:cNvPr id="0" name=""/>
        <dsp:cNvSpPr/>
      </dsp:nvSpPr>
      <dsp:spPr>
        <a:xfrm>
          <a:off x="3753444" y="0"/>
          <a:ext cx="4685108" cy="751667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GO</a:t>
          </a:r>
        </a:p>
      </dsp:txBody>
      <dsp:txXfrm>
        <a:off x="4129278" y="0"/>
        <a:ext cx="3933441" cy="751667"/>
      </dsp:txXfrm>
    </dsp:sp>
    <dsp:sp modelId="{D1D619C3-EF00-45A2-B6CD-35AB26313561}">
      <dsp:nvSpPr>
        <dsp:cNvPr id="0" name=""/>
        <dsp:cNvSpPr/>
      </dsp:nvSpPr>
      <dsp:spPr>
        <a:xfrm>
          <a:off x="7506889" y="0"/>
          <a:ext cx="4685108" cy="751667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CRISPR and Screen</a:t>
          </a:r>
        </a:p>
      </dsp:txBody>
      <dsp:txXfrm>
        <a:off x="7882723" y="0"/>
        <a:ext cx="3933441" cy="7516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B1533-82D9-468D-88C2-1DE218E37537}">
      <dsp:nvSpPr>
        <dsp:cNvPr id="0" name=""/>
        <dsp:cNvSpPr/>
      </dsp:nvSpPr>
      <dsp:spPr>
        <a:xfrm>
          <a:off x="5357" y="0"/>
          <a:ext cx="4685108" cy="720671"/>
        </a:xfrm>
        <a:prstGeom prst="homePlat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85344" rIns="42672" bIns="8534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iTRAQ</a:t>
          </a:r>
          <a:r>
            <a:rPr lang="en-US" sz="3200" kern="1200" dirty="0"/>
            <a:t> </a:t>
          </a:r>
        </a:p>
      </dsp:txBody>
      <dsp:txXfrm>
        <a:off x="5357" y="0"/>
        <a:ext cx="4504940" cy="720671"/>
      </dsp:txXfrm>
    </dsp:sp>
    <dsp:sp modelId="{3F6A5046-6FAC-48C8-A72E-60083D0558A6}">
      <dsp:nvSpPr>
        <dsp:cNvPr id="0" name=""/>
        <dsp:cNvSpPr/>
      </dsp:nvSpPr>
      <dsp:spPr>
        <a:xfrm>
          <a:off x="3753444" y="0"/>
          <a:ext cx="4685108" cy="720671"/>
        </a:xfrm>
        <a:prstGeom prst="chevron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GO</a:t>
          </a:r>
        </a:p>
      </dsp:txBody>
      <dsp:txXfrm>
        <a:off x="4113780" y="0"/>
        <a:ext cx="3964437" cy="720671"/>
      </dsp:txXfrm>
    </dsp:sp>
    <dsp:sp modelId="{D1D619C3-EF00-45A2-B6CD-35AB26313561}">
      <dsp:nvSpPr>
        <dsp:cNvPr id="0" name=""/>
        <dsp:cNvSpPr/>
      </dsp:nvSpPr>
      <dsp:spPr>
        <a:xfrm>
          <a:off x="7506889" y="0"/>
          <a:ext cx="4685108" cy="720671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CRISPR and Screen</a:t>
          </a:r>
        </a:p>
      </dsp:txBody>
      <dsp:txXfrm>
        <a:off x="7867225" y="0"/>
        <a:ext cx="3964437" cy="7206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B1533-82D9-468D-88C2-1DE218E37537}">
      <dsp:nvSpPr>
        <dsp:cNvPr id="0" name=""/>
        <dsp:cNvSpPr/>
      </dsp:nvSpPr>
      <dsp:spPr>
        <a:xfrm>
          <a:off x="5357" y="0"/>
          <a:ext cx="4685108" cy="720671"/>
        </a:xfrm>
        <a:prstGeom prst="homePlat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85344" rIns="42672" bIns="8534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iTRAQ</a:t>
          </a:r>
          <a:r>
            <a:rPr lang="en-US" sz="3200" kern="1200" dirty="0"/>
            <a:t> </a:t>
          </a:r>
        </a:p>
      </dsp:txBody>
      <dsp:txXfrm>
        <a:off x="5357" y="0"/>
        <a:ext cx="4504940" cy="720671"/>
      </dsp:txXfrm>
    </dsp:sp>
    <dsp:sp modelId="{3F6A5046-6FAC-48C8-A72E-60083D0558A6}">
      <dsp:nvSpPr>
        <dsp:cNvPr id="0" name=""/>
        <dsp:cNvSpPr/>
      </dsp:nvSpPr>
      <dsp:spPr>
        <a:xfrm>
          <a:off x="3753444" y="0"/>
          <a:ext cx="4685108" cy="720671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GO</a:t>
          </a:r>
        </a:p>
      </dsp:txBody>
      <dsp:txXfrm>
        <a:off x="4113780" y="0"/>
        <a:ext cx="3964437" cy="720671"/>
      </dsp:txXfrm>
    </dsp:sp>
    <dsp:sp modelId="{D1D619C3-EF00-45A2-B6CD-35AB26313561}">
      <dsp:nvSpPr>
        <dsp:cNvPr id="0" name=""/>
        <dsp:cNvSpPr/>
      </dsp:nvSpPr>
      <dsp:spPr>
        <a:xfrm>
          <a:off x="7506889" y="0"/>
          <a:ext cx="4685108" cy="720671"/>
        </a:xfrm>
        <a:prstGeom prst="chevron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CRISPR and Screen</a:t>
          </a:r>
        </a:p>
      </dsp:txBody>
      <dsp:txXfrm>
        <a:off x="7867225" y="0"/>
        <a:ext cx="3964437" cy="7206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00C0C-F455-C740-8F7B-7047FE461805}" type="datetimeFigureOut">
              <a:rPr lang="en-US" smtClean="0"/>
              <a:t>5/6/21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133FC-7554-6D41-B73E-BA17FB787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3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>
            <a:extLst>
              <a:ext uri="{FF2B5EF4-FFF2-40B4-BE49-F238E27FC236}">
                <a16:creationId xmlns:a16="http://schemas.microsoft.com/office/drawing/2014/main" id="{F8E49C0E-107D-8145-9C27-809E19C074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Notes Placeholder 2">
            <a:extLst>
              <a:ext uri="{FF2B5EF4-FFF2-40B4-BE49-F238E27FC236}">
                <a16:creationId xmlns:a16="http://schemas.microsoft.com/office/drawing/2014/main" id="{D2FF5315-CCDE-1247-A122-EDC093902D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</a:rPr>
              <a:t>https://</a:t>
            </a:r>
            <a:r>
              <a:rPr lang="en-US" altLang="en-US" dirty="0" err="1">
                <a:solidFill>
                  <a:schemeClr val="bg1"/>
                </a:solidFill>
              </a:rPr>
              <a:t>app.emaze.com</a:t>
            </a:r>
            <a:r>
              <a:rPr lang="en-US" altLang="en-US" dirty="0">
                <a:solidFill>
                  <a:schemeClr val="bg1"/>
                </a:solidFill>
              </a:rPr>
              <a:t>/@ATTQRROF#1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2291" name="Slide Number Placeholder 3">
            <a:extLst>
              <a:ext uri="{FF2B5EF4-FFF2-40B4-BE49-F238E27FC236}">
                <a16:creationId xmlns:a16="http://schemas.microsoft.com/office/drawing/2014/main" id="{E4DF6455-376F-F345-8C8D-0D6BAC3E9D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967A98-81C0-AA4C-9474-FACFA89DC43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461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www.cancertodaymag.org</a:t>
            </a:r>
            <a:r>
              <a:rPr lang="en-US" dirty="0"/>
              <a:t>/Pages/Fall2019/The-Promise-of-</a:t>
            </a:r>
            <a:r>
              <a:rPr lang="en-US" dirty="0" err="1"/>
              <a:t>CRISPR.aspx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133FC-7554-6D41-B73E-BA17FB787D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92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www.cancertodaymag.org</a:t>
            </a:r>
            <a:r>
              <a:rPr lang="en-US" dirty="0"/>
              <a:t>/Pages/Fall2019/The-Promise-of-</a:t>
            </a:r>
            <a:r>
              <a:rPr lang="en-US" dirty="0" err="1"/>
              <a:t>CRISPR.aspx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venir Next" panose="020B0503020202020204" pitchFamily="34" charset="0"/>
              </a:rPr>
              <a:t>Immunohistostaining &amp; microscopy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133FC-7554-6D41-B73E-BA17FB787D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48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133FC-7554-6D41-B73E-BA17FB787D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17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www.support.illumina.com</a:t>
            </a:r>
            <a:r>
              <a:rPr lang="en-US" dirty="0"/>
              <a:t>/content/</a:t>
            </a:r>
            <a:r>
              <a:rPr lang="en-US" dirty="0" err="1"/>
              <a:t>illumina</a:t>
            </a:r>
            <a:r>
              <a:rPr lang="en-US" dirty="0"/>
              <a:t>-marketing/</a:t>
            </a:r>
            <a:r>
              <a:rPr lang="en-US" dirty="0" err="1"/>
              <a:t>en</a:t>
            </a:r>
            <a:r>
              <a:rPr lang="en-US" dirty="0"/>
              <a:t>/informatics/sequencing-data-analysis/</a:t>
            </a:r>
            <a:r>
              <a:rPr lang="en-US" dirty="0" err="1"/>
              <a:t>rna.html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133FC-7554-6D41-B73E-BA17FB787D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35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www.support.illumina.com</a:t>
            </a:r>
            <a:r>
              <a:rPr lang="en-US" dirty="0"/>
              <a:t>/content/</a:t>
            </a:r>
            <a:r>
              <a:rPr lang="en-US" dirty="0" err="1"/>
              <a:t>illumina</a:t>
            </a:r>
            <a:r>
              <a:rPr lang="en-US" dirty="0"/>
              <a:t>-marketing/</a:t>
            </a:r>
            <a:r>
              <a:rPr lang="en-US" dirty="0" err="1"/>
              <a:t>en</a:t>
            </a:r>
            <a:r>
              <a:rPr lang="en-US" dirty="0"/>
              <a:t>/informatics/sequencing-data-analysis/</a:t>
            </a:r>
            <a:r>
              <a:rPr lang="en-US" dirty="0" err="1"/>
              <a:t>rna.html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18 different FGFs that bind to 4 tyrosine kinase FGFR receptors (some of which can undergo alternative splicing which assists in more specificity but there still is some overlap in binding)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133FC-7554-6D41-B73E-BA17FB787D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08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www.support.illumina.com</a:t>
            </a:r>
            <a:r>
              <a:rPr lang="en-US" dirty="0"/>
              <a:t>/content/</a:t>
            </a:r>
            <a:r>
              <a:rPr lang="en-US" dirty="0" err="1"/>
              <a:t>illumina</a:t>
            </a:r>
            <a:r>
              <a:rPr lang="en-US" dirty="0"/>
              <a:t>-marketing/</a:t>
            </a:r>
            <a:r>
              <a:rPr lang="en-US" dirty="0" err="1"/>
              <a:t>en</a:t>
            </a:r>
            <a:r>
              <a:rPr lang="en-US" dirty="0"/>
              <a:t>/informatics/sequencing-data-analysis/</a:t>
            </a:r>
            <a:r>
              <a:rPr lang="en-US" dirty="0" err="1"/>
              <a:t>rna.html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133FC-7554-6D41-B73E-BA17FB787D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87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/wiki/File:Protein_Interaction_Network_for_TMEM8A.png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133FC-7554-6D41-B73E-BA17FB787D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209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/wiki/File:Protein_Interaction_Network_for_TMEM8A.png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133FC-7554-6D41-B73E-BA17FB787D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636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/wiki/File:Protein_Interaction_Network_for_TMEM8A.png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133FC-7554-6D41-B73E-BA17FB787D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689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133FC-7554-6D41-B73E-BA17FB787D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73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Tall or peaked skull, fused digits including fingers and toes </a:t>
            </a:r>
          </a:p>
          <a:p>
            <a:endParaRPr lang="en-US" dirty="0"/>
          </a:p>
          <a:p>
            <a:r>
              <a:rPr lang="en-US" dirty="0"/>
              <a:t>Image source: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=Vsa0dX-s-po </a:t>
            </a:r>
          </a:p>
          <a:p>
            <a:endParaRPr lang="en-US" dirty="0"/>
          </a:p>
          <a:p>
            <a:r>
              <a:rPr lang="en-US" dirty="0"/>
              <a:t>Skull made with </a:t>
            </a:r>
            <a:r>
              <a:rPr lang="en-US" dirty="0" err="1"/>
              <a:t>biorender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133FC-7554-6D41-B73E-BA17FB787D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87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cranioutah.com</a:t>
            </a:r>
            <a:r>
              <a:rPr lang="en-US" dirty="0"/>
              <a:t>/diagnoses/craniosynostosis/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133FC-7554-6D41-B73E-BA17FB787D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Increased binding affinity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133FC-7554-6D41-B73E-BA17FB787D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46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https://</a:t>
            </a:r>
            <a:r>
              <a:rPr lang="en-US" dirty="0" err="1"/>
              <a:t>www.sciencedirect.com</a:t>
            </a:r>
            <a:r>
              <a:rPr lang="en-US" dirty="0"/>
              <a:t>/science/article/</a:t>
            </a:r>
            <a:r>
              <a:rPr lang="en-US" dirty="0" err="1"/>
              <a:t>pii</a:t>
            </a:r>
            <a:r>
              <a:rPr lang="en-US" dirty="0"/>
              <a:t>/S0022202X15344328        growth factor binding protein</a:t>
            </a:r>
          </a:p>
          <a:p>
            <a:pPr marL="228600" indent="-228600">
              <a:buAutoNum type="arabicPeriod"/>
            </a:pPr>
            <a:r>
              <a:rPr lang="en-US" dirty="0"/>
              <a:t>https://</a:t>
            </a:r>
            <a:r>
              <a:rPr lang="en-US" dirty="0" err="1"/>
              <a:t>www.proteinatlas.org</a:t>
            </a:r>
            <a:r>
              <a:rPr lang="en-US" dirty="0"/>
              <a:t>/ENSG00000066468-FGFR2/cell  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FGFR2 detected in Cell junctions, Nucleoplasm and Vesicles; </a:t>
            </a:r>
            <a:endParaRPr lang="en-US" dirty="0"/>
          </a:p>
          <a:p>
            <a:r>
              <a:rPr lang="en-US" dirty="0"/>
              <a:t>3. https://www.ck12.org/biology/bone-growth/lesson/bone-formation-advanced-bio-adv/		bone cell proliferation in embryonic development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Note: receptor-receptor interaction means that the protein forms of a dimer of two FGFR2 subunits to function as a receptor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133FC-7554-6D41-B73E-BA17FB787D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74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/wiki/Fibroblast_growth_factor_receptor_2 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pubmed.ncbi.nlm.nih.gov</a:t>
            </a:r>
            <a:r>
              <a:rPr lang="en-US" dirty="0"/>
              <a:t>/11390973/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133FC-7554-6D41-B73E-BA17FB787D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76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133FC-7554-6D41-B73E-BA17FB787D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01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Richtsmeier</a:t>
            </a:r>
            <a:r>
              <a:rPr lang="en-US" dirty="0"/>
              <a:t>, Joan &amp; Lee, </a:t>
            </a:r>
            <a:r>
              <a:rPr lang="en-US" dirty="0" err="1"/>
              <a:t>Chanyoung</a:t>
            </a:r>
            <a:r>
              <a:rPr lang="en-US" dirty="0"/>
              <a:t>. (2015). A Computational Analysis of Bone Formation in the Cranial Vault in the Mouse. Frontiers in Bioengineering and Biotechnology. 3. 10.3389/fbioe.2015.00024.  Retrieved from: https://</a:t>
            </a:r>
            <a:r>
              <a:rPr lang="en-US" dirty="0" err="1"/>
              <a:t>www.researchgate.net</a:t>
            </a:r>
            <a:r>
              <a:rPr lang="en-US" dirty="0"/>
              <a:t>/publication/273789038_A_Computational_Analysis_of_Bone_Formation_in_the_Cranial_Vault_in_the_Mouse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www.ncbi.nlm.nih.gov</a:t>
            </a:r>
            <a:r>
              <a:rPr lang="en-US" dirty="0"/>
              <a:t>/</a:t>
            </a:r>
            <a:r>
              <a:rPr lang="en-US" dirty="0" err="1"/>
              <a:t>pmc</a:t>
            </a:r>
            <a:r>
              <a:rPr lang="en-US" dirty="0"/>
              <a:t>/articles/PMC2838826/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www.nature.com</a:t>
            </a:r>
            <a:r>
              <a:rPr lang="en-US" dirty="0"/>
              <a:t>/articles/s41368-018-0040-z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133FC-7554-6D41-B73E-BA17FB787D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09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davetang.org</a:t>
            </a:r>
            <a:r>
              <a:rPr lang="en-US" dirty="0"/>
              <a:t>/muse/2013/10/01/position-weight-matrix/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www.spandidos-publications.com</a:t>
            </a:r>
            <a:r>
              <a:rPr lang="en-US" dirty="0"/>
              <a:t>/10.3892/mmr.2018.9675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133FC-7554-6D41-B73E-BA17FB787D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87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3A1D5-06C6-6B4F-B991-BEA021974D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B42EF0-0432-9847-B8FE-81E7550D7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CBB8F-2CF3-644C-94D0-69502BE55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32BC-151E-F347-83CA-8B8C5D14E183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46EAF-37E8-5B45-B57F-9D35C8D29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8986A-0018-274F-B5FD-BCE2B1AA2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7B28-6FDB-4248-BE0A-996CBEBA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8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CF193-BE09-0446-B153-317050E7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8A5396-C207-4648-8C4C-E20EE4EF0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29A9C-BB4A-1640-BA37-F42B40A63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32BC-151E-F347-83CA-8B8C5D14E183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D6714-7988-024A-AC0B-D9A17A986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A8885-0E43-9F49-965D-0AFE2E9CE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7B28-6FDB-4248-BE0A-996CBEBA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99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CC28D2-67C7-8E45-8359-DEBA4FF116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38E44E-58D5-2E42-8503-3574D3138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7D992-5235-304E-90EF-2D16F4AB0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32BC-151E-F347-83CA-8B8C5D14E183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F3397-1B68-F747-A435-A899B187B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71A77-55B4-344A-B181-0AD1BE762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7B28-6FDB-4248-BE0A-996CBEBA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20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54DD-C06F-6F41-B91B-358650898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66B49-C650-4748-A83A-3A24F0AF9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0835C-0940-D549-A6DA-E1C31F7DC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32BC-151E-F347-83CA-8B8C5D14E183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15605-1600-B24D-B3BE-ADE83FAA0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D402E-24A7-BB4E-90A1-70E8ABE0A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7B28-6FDB-4248-BE0A-996CBEBA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C9E94-0403-2544-BB84-C58DA677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8C1E4-E8C8-C548-9F0E-C9D0F3BDA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05E4C-EF89-E947-B8C8-214395F38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32BC-151E-F347-83CA-8B8C5D14E183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2B476-CC1C-F54B-97A6-51BB5E495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296A2-D997-F340-A025-DA631A99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7B28-6FDB-4248-BE0A-996CBEBA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05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054A8-4F41-5544-8CC8-D9F9ACB48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CBB50-38E8-554E-9637-9B71631F27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36FC1-D0FA-C949-81AF-F8C1738BD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C66C9-56C8-1E42-ACC5-1A24530D9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32BC-151E-F347-83CA-8B8C5D14E183}" type="datetimeFigureOut">
              <a:rPr lang="en-US" smtClean="0"/>
              <a:t>5/6/21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1CAB8-11B5-AB45-967F-5F52CDEFF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B8071B-6F5B-A744-8F48-037AE2A16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7B28-6FDB-4248-BE0A-996CBEBA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8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3F43E-C88D-6541-8660-93C97BBD1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5EDFA-6431-2249-AD3A-ABA371AD5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27604C-A9B5-7342-BA16-6B41D166F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DD6F0C-7B38-5346-9FFC-B9AF4811D3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4F0645-6B5A-CF45-8EEA-44DA4517C3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E85AA4-E7AA-B64B-906D-E4014F8E2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32BC-151E-F347-83CA-8B8C5D14E183}" type="datetimeFigureOut">
              <a:rPr lang="en-US" smtClean="0"/>
              <a:t>5/6/21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85277C-28F9-3547-A19D-18C0A6C02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9BD637-ADD1-B540-91A1-2D70E4128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7B28-6FDB-4248-BE0A-996CBEBA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3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76AFF-0B6A-C64F-A198-69201D04B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87F442-86E5-9948-B6FB-0F48D0677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32BC-151E-F347-83CA-8B8C5D14E183}" type="datetimeFigureOut">
              <a:rPr lang="en-US" smtClean="0"/>
              <a:t>5/6/21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43688A-2AE8-584A-B643-8BA792D63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6DF65C-05F3-3141-B224-1ED650D72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7B28-6FDB-4248-BE0A-996CBEBA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68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E56648-22F3-1445-80DE-7B8180D5C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32BC-151E-F347-83CA-8B8C5D14E183}" type="datetimeFigureOut">
              <a:rPr lang="en-US" smtClean="0"/>
              <a:t>5/6/21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51B366-C039-9F47-9960-B32F71947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785F5-D78C-1D45-8AA8-4C34AC998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7B28-6FDB-4248-BE0A-996CBEBA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88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BD132-4B4F-9A42-9AF6-B8099797F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22C1A-6304-B942-8DD2-EE3FA9C44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FD96BC-882E-A445-9313-E976B0768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0551C-2D10-3141-907C-559997A84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32BC-151E-F347-83CA-8B8C5D14E183}" type="datetimeFigureOut">
              <a:rPr lang="en-US" smtClean="0"/>
              <a:t>5/6/21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22B310-73D6-2C46-9DF3-223B606BF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A54B49-732C-6D47-BB9F-D98A33FD7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7B28-6FDB-4248-BE0A-996CBEBA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27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1C55A-96DE-BA44-B1AA-1B93F175B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E624D5-2AE6-8745-AD3C-C703C2F00A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24D639-A5C9-D045-9877-8FE493005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782C4-2295-C146-9EE0-F33A085CC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32BC-151E-F347-83CA-8B8C5D14E183}" type="datetimeFigureOut">
              <a:rPr lang="en-US" smtClean="0"/>
              <a:t>5/6/21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27E86D-06CA-BA4E-B437-DD0FFE662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3F56D-C388-6542-A415-08B8D0F3C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7B28-6FDB-4248-BE0A-996CBEBA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27A95E-1F6E-AA49-B833-73D70E074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2857D-9C21-F446-865C-41B25438D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74BA0-31A2-5142-8B47-3E03352093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A32BC-151E-F347-83CA-8B8C5D14E183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72F26-FDFC-3B40-BB37-56F0F45F10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0C5BA-F152-2041-B61C-66C944039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47B28-6FDB-4248-BE0A-996CBEBA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1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73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8.wdp"/><Relationship Id="rId5" Type="http://schemas.openxmlformats.org/officeDocument/2006/relationships/image" Target="../media/image74.png"/><Relationship Id="rId4" Type="http://schemas.microsoft.com/office/2007/relationships/hdphoto" Target="../media/hdphoto17.wdp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1.wdp"/><Relationship Id="rId3" Type="http://schemas.openxmlformats.org/officeDocument/2006/relationships/image" Target="../media/image76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0.wdp"/><Relationship Id="rId5" Type="http://schemas.openxmlformats.org/officeDocument/2006/relationships/image" Target="../media/image77.png"/><Relationship Id="rId4" Type="http://schemas.openxmlformats.org/officeDocument/2006/relationships/image" Target="../media/image13.png"/><Relationship Id="rId9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3.wdp"/><Relationship Id="rId13" Type="http://schemas.openxmlformats.org/officeDocument/2006/relationships/image" Target="../media/image64.png"/><Relationship Id="rId18" Type="http://schemas.microsoft.com/office/2007/relationships/hdphoto" Target="../media/hdphoto15.wdp"/><Relationship Id="rId3" Type="http://schemas.openxmlformats.org/officeDocument/2006/relationships/image" Target="../media/image58.png"/><Relationship Id="rId7" Type="http://schemas.openxmlformats.org/officeDocument/2006/relationships/image" Target="../media/image60.png"/><Relationship Id="rId12" Type="http://schemas.microsoft.com/office/2007/relationships/hdphoto" Target="../media/hdphoto25.wdp"/><Relationship Id="rId17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6" Type="http://schemas.microsoft.com/office/2007/relationships/hdphoto" Target="../media/hdphoto14.wdp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63.png"/><Relationship Id="rId5" Type="http://schemas.openxmlformats.org/officeDocument/2006/relationships/image" Target="../media/image59.png"/><Relationship Id="rId15" Type="http://schemas.openxmlformats.org/officeDocument/2006/relationships/image" Target="../media/image65.png"/><Relationship Id="rId10" Type="http://schemas.microsoft.com/office/2007/relationships/hdphoto" Target="../media/hdphoto24.wdp"/><Relationship Id="rId19" Type="http://schemas.openxmlformats.org/officeDocument/2006/relationships/image" Target="../media/image80.png"/><Relationship Id="rId4" Type="http://schemas.microsoft.com/office/2007/relationships/hdphoto" Target="../media/hdphoto22.wdp"/><Relationship Id="rId9" Type="http://schemas.openxmlformats.org/officeDocument/2006/relationships/image" Target="../media/image61.png"/><Relationship Id="rId14" Type="http://schemas.microsoft.com/office/2007/relationships/hdphoto" Target="../media/hdphoto13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2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83.png"/><Relationship Id="rId18" Type="http://schemas.openxmlformats.org/officeDocument/2006/relationships/image" Target="../media/image8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hdphoto" Target="../media/hdphoto27.wdp"/><Relationship Id="rId2" Type="http://schemas.openxmlformats.org/officeDocument/2006/relationships/notesSlide" Target="../notesSlides/notesSlide14.xml"/><Relationship Id="rId16" Type="http://schemas.microsoft.com/office/2007/relationships/hdphoto" Target="../media/hdphoto26.wdp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85.png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59.png"/><Relationship Id="rId18" Type="http://schemas.microsoft.com/office/2007/relationships/hdphoto" Target="../media/hdphoto29.wdp"/><Relationship Id="rId26" Type="http://schemas.microsoft.com/office/2007/relationships/hdphoto" Target="../media/hdphoto33.wdp"/><Relationship Id="rId3" Type="http://schemas.openxmlformats.org/officeDocument/2006/relationships/diagramData" Target="../diagrams/data4.xml"/><Relationship Id="rId21" Type="http://schemas.openxmlformats.org/officeDocument/2006/relationships/image" Target="../media/image88.png"/><Relationship Id="rId7" Type="http://schemas.microsoft.com/office/2007/relationships/diagramDrawing" Target="../diagrams/drawing4.xml"/><Relationship Id="rId12" Type="http://schemas.microsoft.com/office/2007/relationships/hdphoto" Target="../media/hdphoto28.wdp"/><Relationship Id="rId17" Type="http://schemas.openxmlformats.org/officeDocument/2006/relationships/image" Target="../media/image61.png"/><Relationship Id="rId25" Type="http://schemas.openxmlformats.org/officeDocument/2006/relationships/image" Target="../media/image90.png"/><Relationship Id="rId2" Type="http://schemas.openxmlformats.org/officeDocument/2006/relationships/notesSlide" Target="../notesSlides/notesSlide15.xml"/><Relationship Id="rId16" Type="http://schemas.microsoft.com/office/2007/relationships/hdphoto" Target="../media/hdphoto10.wdp"/><Relationship Id="rId20" Type="http://schemas.microsoft.com/office/2007/relationships/hdphoto" Target="../media/hdphoto30.wdp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58.png"/><Relationship Id="rId24" Type="http://schemas.microsoft.com/office/2007/relationships/hdphoto" Target="../media/hdphoto32.wdp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60.png"/><Relationship Id="rId23" Type="http://schemas.openxmlformats.org/officeDocument/2006/relationships/image" Target="../media/image89.png"/><Relationship Id="rId10" Type="http://schemas.openxmlformats.org/officeDocument/2006/relationships/image" Target="../media/image13.png"/><Relationship Id="rId19" Type="http://schemas.openxmlformats.org/officeDocument/2006/relationships/image" Target="../media/image63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76.png"/><Relationship Id="rId14" Type="http://schemas.microsoft.com/office/2007/relationships/hdphoto" Target="../media/hdphoto9.wdp"/><Relationship Id="rId22" Type="http://schemas.microsoft.com/office/2007/relationships/hdphoto" Target="../media/hdphoto31.wdp"/><Relationship Id="rId27" Type="http://schemas.openxmlformats.org/officeDocument/2006/relationships/image" Target="../media/image9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9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82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93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openxmlformats.org/officeDocument/2006/relationships/image" Target="../media/image98.png"/><Relationship Id="rId3" Type="http://schemas.openxmlformats.org/officeDocument/2006/relationships/image" Target="../media/image84.png"/><Relationship Id="rId7" Type="http://schemas.openxmlformats.org/officeDocument/2006/relationships/diagramColors" Target="../diagrams/colors7.xml"/><Relationship Id="rId12" Type="http://schemas.openxmlformats.org/officeDocument/2006/relationships/image" Target="../media/image97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96.png"/><Relationship Id="rId5" Type="http://schemas.openxmlformats.org/officeDocument/2006/relationships/diagramLayout" Target="../diagrams/layout7.xml"/><Relationship Id="rId15" Type="http://schemas.openxmlformats.org/officeDocument/2006/relationships/image" Target="../media/image100.png"/><Relationship Id="rId10" Type="http://schemas.openxmlformats.org/officeDocument/2006/relationships/image" Target="../media/image87.png"/><Relationship Id="rId4" Type="http://schemas.openxmlformats.org/officeDocument/2006/relationships/diagramData" Target="../diagrams/data7.xml"/><Relationship Id="rId9" Type="http://schemas.openxmlformats.org/officeDocument/2006/relationships/image" Target="../media/image13.png"/><Relationship Id="rId14" Type="http://schemas.openxmlformats.org/officeDocument/2006/relationships/image" Target="../media/image9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40.jpeg"/><Relationship Id="rId7" Type="http://schemas.openxmlformats.org/officeDocument/2006/relationships/image" Target="../media/image10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4.png"/><Relationship Id="rId5" Type="http://schemas.openxmlformats.org/officeDocument/2006/relationships/image" Target="../media/image41.jpeg"/><Relationship Id="rId10" Type="http://schemas.microsoft.com/office/2007/relationships/hdphoto" Target="../media/hdphoto34.wdp"/><Relationship Id="rId4" Type="http://schemas.openxmlformats.org/officeDocument/2006/relationships/image" Target="../media/image10.jpeg"/><Relationship Id="rId9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microsoft.com/office/2007/relationships/hdphoto" Target="../media/hdphoto27.wdp"/><Relationship Id="rId4" Type="http://schemas.microsoft.com/office/2007/relationships/hdphoto" Target="../media/hdphoto35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biorender.com/" TargetMode="External"/><Relationship Id="rId3" Type="http://schemas.openxmlformats.org/officeDocument/2006/relationships/hyperlink" Target="https://www.ncbi.nlm.nih.gov/pmc/articles/PMC6107905/" TargetMode="External"/><Relationship Id="rId7" Type="http://schemas.openxmlformats.org/officeDocument/2006/relationships/hyperlink" Target="https://app.emaze.com/@ATTQRROF#1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books/NBK1455/" TargetMode="External"/><Relationship Id="rId11" Type="http://schemas.openxmlformats.org/officeDocument/2006/relationships/hyperlink" Target="https://knowyourteam.com/blog/2020/04/22/the-4-critical-questions-to-ask-remote-employees/" TargetMode="External"/><Relationship Id="rId5" Type="http://schemas.openxmlformats.org/officeDocument/2006/relationships/hyperlink" Target="https://www.researchgate.net/publication/273789038_A_Computational_Analysis_of_Bone_Formation_in_the_Cranial_Vault_in_the_Mouse" TargetMode="External"/><Relationship Id="rId10" Type="http://schemas.openxmlformats.org/officeDocument/2006/relationships/hyperlink" Target="https://cranioutah.com/diagnoses/craniosynostosis/" TargetMode="External"/><Relationship Id="rId4" Type="http://schemas.openxmlformats.org/officeDocument/2006/relationships/hyperlink" Target="https://medlineplus.gov/genetics/gene/fgfr2/" TargetMode="External"/><Relationship Id="rId9" Type="http://schemas.openxmlformats.org/officeDocument/2006/relationships/hyperlink" Target="https://www.youtube.com/watch?v=Vsa0dX-s-po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microsoft.com/office/2007/relationships/hdphoto" Target="../media/hdphoto2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13.png"/><Relationship Id="rId15" Type="http://schemas.microsoft.com/office/2007/relationships/hdphoto" Target="../media/hdphoto3.wdp"/><Relationship Id="rId10" Type="http://schemas.openxmlformats.org/officeDocument/2006/relationships/image" Target="../media/image24.jpeg"/><Relationship Id="rId4" Type="http://schemas.microsoft.com/office/2007/relationships/hdphoto" Target="../media/hdphoto1.wdp"/><Relationship Id="rId9" Type="http://schemas.openxmlformats.org/officeDocument/2006/relationships/image" Target="../media/image10.jpe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9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10.jpeg"/><Relationship Id="rId5" Type="http://schemas.openxmlformats.org/officeDocument/2006/relationships/image" Target="../media/image28.png"/><Relationship Id="rId10" Type="http://schemas.openxmlformats.org/officeDocument/2006/relationships/image" Target="../media/image40.jpe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microsoft.com/office/2007/relationships/hdphoto" Target="../media/hdphoto9.wdp"/><Relationship Id="rId18" Type="http://schemas.openxmlformats.org/officeDocument/2006/relationships/image" Target="../media/image62.png"/><Relationship Id="rId26" Type="http://schemas.microsoft.com/office/2007/relationships/hdphoto" Target="../media/hdphoto15.wdp"/><Relationship Id="rId3" Type="http://schemas.openxmlformats.org/officeDocument/2006/relationships/image" Target="../media/image54.png"/><Relationship Id="rId21" Type="http://schemas.openxmlformats.org/officeDocument/2006/relationships/image" Target="../media/image64.png"/><Relationship Id="rId7" Type="http://schemas.openxmlformats.org/officeDocument/2006/relationships/image" Target="../media/image56.png"/><Relationship Id="rId12" Type="http://schemas.openxmlformats.org/officeDocument/2006/relationships/image" Target="../media/image59.png"/><Relationship Id="rId17" Type="http://schemas.microsoft.com/office/2007/relationships/hdphoto" Target="../media/hdphoto11.wdp"/><Relationship Id="rId25" Type="http://schemas.openxmlformats.org/officeDocument/2006/relationships/image" Target="../media/image6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1.png"/><Relationship Id="rId20" Type="http://schemas.microsoft.com/office/2007/relationships/hdphoto" Target="../media/hdphoto12.wdp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microsoft.com/office/2007/relationships/hdphoto" Target="../media/hdphoto8.wdp"/><Relationship Id="rId24" Type="http://schemas.microsoft.com/office/2007/relationships/hdphoto" Target="../media/hdphoto14.wdp"/><Relationship Id="rId5" Type="http://schemas.openxmlformats.org/officeDocument/2006/relationships/image" Target="../media/image55.png"/><Relationship Id="rId15" Type="http://schemas.microsoft.com/office/2007/relationships/hdphoto" Target="../media/hdphoto10.wdp"/><Relationship Id="rId23" Type="http://schemas.openxmlformats.org/officeDocument/2006/relationships/image" Target="../media/image65.png"/><Relationship Id="rId10" Type="http://schemas.openxmlformats.org/officeDocument/2006/relationships/image" Target="../media/image58.png"/><Relationship Id="rId19" Type="http://schemas.openxmlformats.org/officeDocument/2006/relationships/image" Target="../media/image63.png"/><Relationship Id="rId4" Type="http://schemas.microsoft.com/office/2007/relationships/hdphoto" Target="../media/hdphoto5.wdp"/><Relationship Id="rId9" Type="http://schemas.microsoft.com/office/2007/relationships/hdphoto" Target="../media/hdphoto7.wdp"/><Relationship Id="rId14" Type="http://schemas.openxmlformats.org/officeDocument/2006/relationships/image" Target="../media/image60.png"/><Relationship Id="rId22" Type="http://schemas.microsoft.com/office/2007/relationships/hdphoto" Target="../media/hdphoto13.wdp"/><Relationship Id="rId27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B1B39E-F1CC-1C43-917A-DF3FA40FA3E8}"/>
              </a:ext>
            </a:extLst>
          </p:cNvPr>
          <p:cNvSpPr txBox="1"/>
          <p:nvPr/>
        </p:nvSpPr>
        <p:spPr>
          <a:xfrm>
            <a:off x="2940039" y="351268"/>
            <a:ext cx="63119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Avenir Next" panose="020B0503020202020204" pitchFamily="34" charset="0"/>
              </a:rPr>
              <a:t>Apert Syndrome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6BB885-F6C0-C344-A086-D0A07C787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855" y="4809338"/>
            <a:ext cx="4667479" cy="1944783"/>
          </a:xfrm>
          <a:prstGeom prst="rect">
            <a:avLst/>
          </a:prstGeom>
        </p:spPr>
      </p:pic>
      <p:pic>
        <p:nvPicPr>
          <p:cNvPr id="9" name="Picture 8" descr="A picture containing outdoor, sky, mountain, person&#10;&#10;Description automatically generated">
            <a:extLst>
              <a:ext uri="{FF2B5EF4-FFF2-40B4-BE49-F238E27FC236}">
                <a16:creationId xmlns:a16="http://schemas.microsoft.com/office/drawing/2014/main" id="{54DA0582-F4A5-9042-9F8A-3154CD6DA4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1247" y="2099188"/>
            <a:ext cx="2724778" cy="27473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C8F755-F00B-E14A-92E2-167E30E5A7E6}"/>
              </a:ext>
            </a:extLst>
          </p:cNvPr>
          <p:cNvSpPr txBox="1"/>
          <p:nvPr/>
        </p:nvSpPr>
        <p:spPr>
          <a:xfrm>
            <a:off x="586574" y="1366931"/>
            <a:ext cx="110188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Avenir Next" panose="020B0503020202020204" pitchFamily="34" charset="0"/>
              </a:rPr>
              <a:t>Skeletal abnormalities caused by mutations in the FGFR2 gene</a:t>
            </a:r>
          </a:p>
        </p:txBody>
      </p:sp>
      <p:pic>
        <p:nvPicPr>
          <p:cNvPr id="2050" name="Picture 2" descr="APERT SYNDROME by Zahna on emaze">
            <a:extLst>
              <a:ext uri="{FF2B5EF4-FFF2-40B4-BE49-F238E27FC236}">
                <a16:creationId xmlns:a16="http://schemas.microsoft.com/office/drawing/2014/main" id="{6CE7B3AA-7DEF-C84D-8218-B051B7666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975" y="2099188"/>
            <a:ext cx="5985102" cy="414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F5C0DC-0565-A249-8AEE-C9A079F5941E}"/>
              </a:ext>
            </a:extLst>
          </p:cNvPr>
          <p:cNvSpPr txBox="1"/>
          <p:nvPr/>
        </p:nvSpPr>
        <p:spPr>
          <a:xfrm>
            <a:off x="8657883" y="5014157"/>
            <a:ext cx="2772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Next" panose="020B0503020202020204" pitchFamily="34" charset="0"/>
              </a:rPr>
              <a:t>Sophia Lenzmeier </a:t>
            </a:r>
          </a:p>
        </p:txBody>
      </p:sp>
    </p:spTree>
    <p:extLst>
      <p:ext uri="{BB962C8B-B14F-4D97-AF65-F5344CB8AC3E}">
        <p14:creationId xmlns:p14="http://schemas.microsoft.com/office/powerpoint/2010/main" val="3326067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39EF8-4CCF-8442-8225-2D8D2C765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115317"/>
            <a:ext cx="11753850" cy="835025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Human and mouse FGFR2 protein interactions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AFE2CA-7B92-BB4B-8335-70159EC5BBB0}"/>
              </a:ext>
            </a:extLst>
          </p:cNvPr>
          <p:cNvSpPr txBox="1"/>
          <p:nvPr/>
        </p:nvSpPr>
        <p:spPr>
          <a:xfrm>
            <a:off x="337045" y="5524253"/>
            <a:ext cx="63131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61AEAF"/>
                </a:solidFill>
                <a:latin typeface="Avenir Next" panose="020B0503020202020204" pitchFamily="34" charset="0"/>
              </a:rPr>
              <a:t>Positive regulators of developmental growth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8A7B2A-1D04-AA45-9C40-01C2256729E0}"/>
              </a:ext>
            </a:extLst>
          </p:cNvPr>
          <p:cNvSpPr txBox="1"/>
          <p:nvPr/>
        </p:nvSpPr>
        <p:spPr>
          <a:xfrm>
            <a:off x="684687" y="5965924"/>
            <a:ext cx="55672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Avenir Next" panose="020B0503020202020204" pitchFamily="34" charset="0"/>
              </a:rPr>
              <a:t>Regulators of osteoblast differentiation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DF788D-2702-5042-847C-95EEA0851ECE}"/>
              </a:ext>
            </a:extLst>
          </p:cNvPr>
          <p:cNvSpPr txBox="1"/>
          <p:nvPr/>
        </p:nvSpPr>
        <p:spPr>
          <a:xfrm>
            <a:off x="630619" y="6388635"/>
            <a:ext cx="57259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CD7373"/>
                </a:solidFill>
                <a:latin typeface="Avenir Next" panose="020B0503020202020204" pitchFamily="34" charset="0"/>
              </a:rPr>
              <a:t>Embryonic skeletal system development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483457-610F-1C4F-90C5-35B59FBE559C}"/>
              </a:ext>
            </a:extLst>
          </p:cNvPr>
          <p:cNvSpPr txBox="1"/>
          <p:nvPr/>
        </p:nvSpPr>
        <p:spPr>
          <a:xfrm>
            <a:off x="7320096" y="5743609"/>
            <a:ext cx="35798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Avenir Next" panose="020B0503020202020204" pitchFamily="34" charset="0"/>
              </a:rPr>
              <a:t>Immunoglobulin domain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07FBDD-EE95-0041-800B-467C58AC8FA3}"/>
              </a:ext>
            </a:extLst>
          </p:cNvPr>
          <p:cNvSpPr txBox="1"/>
          <p:nvPr/>
        </p:nvSpPr>
        <p:spPr>
          <a:xfrm>
            <a:off x="6904198" y="6214349"/>
            <a:ext cx="45189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Avenir Next" panose="020B0503020202020204" pitchFamily="34" charset="0"/>
              </a:rPr>
              <a:t>Skeletal system morphogenesis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4635CE0-B60E-9945-9F4F-BFF0C166D344}"/>
              </a:ext>
            </a:extLst>
          </p:cNvPr>
          <p:cNvGrpSpPr/>
          <p:nvPr/>
        </p:nvGrpSpPr>
        <p:grpSpPr>
          <a:xfrm>
            <a:off x="521939" y="926103"/>
            <a:ext cx="5719337" cy="4496402"/>
            <a:chOff x="521939" y="926103"/>
            <a:chExt cx="5719337" cy="449640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D54DA6F-6115-204C-A6AA-911D6AA62D5F}"/>
                </a:ext>
              </a:extLst>
            </p:cNvPr>
            <p:cNvGrpSpPr/>
            <p:nvPr/>
          </p:nvGrpSpPr>
          <p:grpSpPr>
            <a:xfrm>
              <a:off x="659625" y="926103"/>
              <a:ext cx="5581651" cy="4496402"/>
              <a:chOff x="533400" y="1495578"/>
              <a:chExt cx="5581651" cy="4496402"/>
            </a:xfrm>
          </p:grpSpPr>
          <p:pic>
            <p:nvPicPr>
              <p:cNvPr id="5" name="Picture 4" descr="A picture containing diagram&#10;&#10;Description automatically generated">
                <a:extLst>
                  <a:ext uri="{FF2B5EF4-FFF2-40B4-BE49-F238E27FC236}">
                    <a16:creationId xmlns:a16="http://schemas.microsoft.com/office/drawing/2014/main" id="{2B6AF511-B53F-A147-A172-D59C67A74B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-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33400" y="1495578"/>
                <a:ext cx="5581651" cy="4333723"/>
              </a:xfrm>
              <a:prstGeom prst="rect">
                <a:avLst/>
              </a:prstGeom>
            </p:spPr>
          </p:pic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D322A32-0A3D-7C48-9A7D-A66A9AA08A1B}"/>
                  </a:ext>
                </a:extLst>
              </p:cNvPr>
              <p:cNvSpPr/>
              <p:nvPr/>
            </p:nvSpPr>
            <p:spPr>
              <a:xfrm rot="2135436">
                <a:off x="2658403" y="1811772"/>
                <a:ext cx="3128010" cy="2853485"/>
              </a:xfrm>
              <a:prstGeom prst="ellipse">
                <a:avLst/>
              </a:prstGeom>
              <a:solidFill>
                <a:srgbClr val="82E8E9">
                  <a:alpha val="4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94FBC39-BE47-FC45-BAC6-DD4C36A72834}"/>
                  </a:ext>
                </a:extLst>
              </p:cNvPr>
              <p:cNvSpPr/>
              <p:nvPr/>
            </p:nvSpPr>
            <p:spPr>
              <a:xfrm rot="21065666">
                <a:off x="2785115" y="1894565"/>
                <a:ext cx="895350" cy="1045280"/>
              </a:xfrm>
              <a:prstGeom prst="ellipse">
                <a:avLst/>
              </a:prstGeom>
              <a:solidFill>
                <a:srgbClr val="FF989C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EF8A8B4-AA62-EF49-9A64-38D229A7FB3E}"/>
                  </a:ext>
                </a:extLst>
              </p:cNvPr>
              <p:cNvSpPr/>
              <p:nvPr/>
            </p:nvSpPr>
            <p:spPr>
              <a:xfrm rot="1289007">
                <a:off x="4798002" y="3306550"/>
                <a:ext cx="824467" cy="1697741"/>
              </a:xfrm>
              <a:prstGeom prst="ellipse">
                <a:avLst/>
              </a:prstGeom>
              <a:solidFill>
                <a:srgbClr val="FFFF00">
                  <a:alpha val="4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B362058-F538-7646-A8F3-C7A739B825C0}"/>
                  </a:ext>
                </a:extLst>
              </p:cNvPr>
              <p:cNvSpPr/>
              <p:nvPr/>
            </p:nvSpPr>
            <p:spPr>
              <a:xfrm rot="1289007">
                <a:off x="4010984" y="4888769"/>
                <a:ext cx="1058463" cy="1103211"/>
              </a:xfrm>
              <a:prstGeom prst="ellipse">
                <a:avLst/>
              </a:prstGeom>
              <a:solidFill>
                <a:srgbClr val="92D050">
                  <a:alpha val="4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5ED6F94-53D9-3048-B330-96F01BA6D632}"/>
                  </a:ext>
                </a:extLst>
              </p:cNvPr>
              <p:cNvSpPr/>
              <p:nvPr/>
            </p:nvSpPr>
            <p:spPr>
              <a:xfrm rot="1289007">
                <a:off x="4826303" y="3157368"/>
                <a:ext cx="1058463" cy="1103211"/>
              </a:xfrm>
              <a:prstGeom prst="ellipse">
                <a:avLst/>
              </a:prstGeom>
              <a:solidFill>
                <a:schemeClr val="accent1">
                  <a:lumMod val="75000"/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02B4A4D-7D8A-B748-8EA1-AD1728755629}"/>
                </a:ext>
              </a:extLst>
            </p:cNvPr>
            <p:cNvSpPr txBox="1"/>
            <p:nvPr/>
          </p:nvSpPr>
          <p:spPr>
            <a:xfrm>
              <a:off x="521939" y="4274559"/>
              <a:ext cx="111280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Avenir Next" panose="020B0503020202020204" pitchFamily="34" charset="0"/>
                </a:rPr>
                <a:t>Human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5FCD312-A419-2147-8240-05EE86E9E24D}"/>
              </a:ext>
            </a:extLst>
          </p:cNvPr>
          <p:cNvGrpSpPr/>
          <p:nvPr/>
        </p:nvGrpSpPr>
        <p:grpSpPr>
          <a:xfrm>
            <a:off x="6466791" y="1088782"/>
            <a:ext cx="5521652" cy="4333723"/>
            <a:chOff x="6466791" y="1088782"/>
            <a:chExt cx="5521652" cy="433372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EB81BAB-490D-D245-A55A-6D5F0A8CF5DC}"/>
                </a:ext>
              </a:extLst>
            </p:cNvPr>
            <p:cNvGrpSpPr/>
            <p:nvPr/>
          </p:nvGrpSpPr>
          <p:grpSpPr>
            <a:xfrm>
              <a:off x="6466791" y="1088782"/>
              <a:ext cx="5521652" cy="4333723"/>
              <a:chOff x="6534150" y="1720850"/>
              <a:chExt cx="5521652" cy="4333723"/>
            </a:xfrm>
          </p:grpSpPr>
          <p:pic>
            <p:nvPicPr>
              <p:cNvPr id="33" name="Picture 32" descr="Diagram&#10;&#10;Description automatically generated">
                <a:extLst>
                  <a:ext uri="{FF2B5EF4-FFF2-40B4-BE49-F238E27FC236}">
                    <a16:creationId xmlns:a16="http://schemas.microsoft.com/office/drawing/2014/main" id="{4390B4D9-0F9F-8E4E-8DEF-E5A066EC89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5385" r="15193" b="21734"/>
              <a:stretch/>
            </p:blipFill>
            <p:spPr>
              <a:xfrm>
                <a:off x="6534150" y="1720850"/>
                <a:ext cx="4895850" cy="4333723"/>
              </a:xfrm>
              <a:prstGeom prst="rect">
                <a:avLst/>
              </a:prstGeom>
            </p:spPr>
          </p:pic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BF73E608-101B-264C-9A98-52075A19D186}"/>
                  </a:ext>
                </a:extLst>
              </p:cNvPr>
              <p:cNvSpPr/>
              <p:nvPr/>
            </p:nvSpPr>
            <p:spPr>
              <a:xfrm rot="2135436">
                <a:off x="7507371" y="1904329"/>
                <a:ext cx="4548431" cy="2197038"/>
              </a:xfrm>
              <a:prstGeom prst="ellipse">
                <a:avLst/>
              </a:prstGeom>
              <a:solidFill>
                <a:srgbClr val="82E8E9">
                  <a:alpha val="4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D9B4F045-E1B8-C045-A04D-149AB15EFE84}"/>
                  </a:ext>
                </a:extLst>
              </p:cNvPr>
              <p:cNvSpPr/>
              <p:nvPr/>
            </p:nvSpPr>
            <p:spPr>
              <a:xfrm rot="19156777">
                <a:off x="8062918" y="2599721"/>
                <a:ext cx="895350" cy="1003975"/>
              </a:xfrm>
              <a:prstGeom prst="ellipse">
                <a:avLst/>
              </a:prstGeom>
              <a:solidFill>
                <a:srgbClr val="FF989C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D3EF76D2-EF96-F446-8591-BBCCE5997A31}"/>
                  </a:ext>
                </a:extLst>
              </p:cNvPr>
              <p:cNvSpPr/>
              <p:nvPr/>
            </p:nvSpPr>
            <p:spPr>
              <a:xfrm rot="1259936">
                <a:off x="9928018" y="2893825"/>
                <a:ext cx="1298862" cy="2650202"/>
              </a:xfrm>
              <a:prstGeom prst="ellipse">
                <a:avLst/>
              </a:prstGeom>
              <a:solidFill>
                <a:srgbClr val="FFFF00">
                  <a:alpha val="4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3358327D-6205-F64D-B688-258E457F7888}"/>
                  </a:ext>
                </a:extLst>
              </p:cNvPr>
              <p:cNvSpPr/>
              <p:nvPr/>
            </p:nvSpPr>
            <p:spPr>
              <a:xfrm rot="1289007">
                <a:off x="9732243" y="2609804"/>
                <a:ext cx="1620333" cy="1350449"/>
              </a:xfrm>
              <a:prstGeom prst="ellipse">
                <a:avLst/>
              </a:prstGeom>
              <a:solidFill>
                <a:srgbClr val="92D050">
                  <a:alpha val="4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360E45B7-1D28-8F43-811A-6E647CA40124}"/>
                  </a:ext>
                </a:extLst>
              </p:cNvPr>
              <p:cNvSpPr/>
              <p:nvPr/>
            </p:nvSpPr>
            <p:spPr>
              <a:xfrm rot="2919343">
                <a:off x="9266167" y="4471427"/>
                <a:ext cx="1201968" cy="1735989"/>
              </a:xfrm>
              <a:prstGeom prst="ellipse">
                <a:avLst/>
              </a:prstGeom>
              <a:solidFill>
                <a:schemeClr val="accent1">
                  <a:lumMod val="75000"/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C2252C8-AE78-D349-A9A8-13B452E62177}"/>
                </a:ext>
              </a:extLst>
            </p:cNvPr>
            <p:cNvSpPr txBox="1"/>
            <p:nvPr/>
          </p:nvSpPr>
          <p:spPr>
            <a:xfrm>
              <a:off x="10899922" y="4197823"/>
              <a:ext cx="105830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Avenir Next" panose="020B0503020202020204" pitchFamily="34" charset="0"/>
                </a:rPr>
                <a:t>Mouse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795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5B24D-7C13-2B4C-8A86-14641F3A8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1870"/>
            <a:ext cx="10515600" cy="1015294"/>
          </a:xfrm>
        </p:spPr>
        <p:txBody>
          <a:bodyPr/>
          <a:lstStyle/>
          <a:p>
            <a:pPr algn="ctr"/>
            <a:r>
              <a:rPr lang="en-US" b="1" dirty="0">
                <a:latin typeface="Avenir Next" panose="020B0503020202020204" pitchFamily="34" charset="0"/>
              </a:rPr>
              <a:t>Primary Goal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4F8193-06B2-B14C-99C5-07472CD0D348}"/>
              </a:ext>
            </a:extLst>
          </p:cNvPr>
          <p:cNvSpPr txBox="1"/>
          <p:nvPr/>
        </p:nvSpPr>
        <p:spPr>
          <a:xfrm>
            <a:off x="190739" y="1331782"/>
            <a:ext cx="11707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venir Next" panose="020B0503020202020204" pitchFamily="34" charset="0"/>
              </a:rPr>
              <a:t>To understand the role of FGFR2 in bone cell proliferation and differentiation during embryonic development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62380BD-A872-4741-A420-98B474CE984D}"/>
              </a:ext>
            </a:extLst>
          </p:cNvPr>
          <p:cNvGrpSpPr/>
          <p:nvPr/>
        </p:nvGrpSpPr>
        <p:grpSpPr>
          <a:xfrm>
            <a:off x="1264466" y="2332514"/>
            <a:ext cx="9559635" cy="392708"/>
            <a:chOff x="1740064" y="2797454"/>
            <a:chExt cx="8250483" cy="46166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9F7EAD-6046-0841-9A35-1DA1D85F1C68}"/>
                </a:ext>
              </a:extLst>
            </p:cNvPr>
            <p:cNvSpPr txBox="1"/>
            <p:nvPr/>
          </p:nvSpPr>
          <p:spPr>
            <a:xfrm>
              <a:off x="1740064" y="2797456"/>
              <a:ext cx="10599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latin typeface="Avenir Next" panose="020B0503020202020204" pitchFamily="34" charset="0"/>
                </a:rPr>
                <a:t>Aim 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FD516A7-5E0D-0645-95F5-DC80D5E7A878}"/>
                </a:ext>
              </a:extLst>
            </p:cNvPr>
            <p:cNvSpPr txBox="1"/>
            <p:nvPr/>
          </p:nvSpPr>
          <p:spPr>
            <a:xfrm>
              <a:off x="8930641" y="2797454"/>
              <a:ext cx="10599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Avenir Next" panose="020B0503020202020204" pitchFamily="34" charset="0"/>
                </a:rPr>
                <a:t>Aim 3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5C59142-E2DB-0841-82D7-556F41679923}"/>
                </a:ext>
              </a:extLst>
            </p:cNvPr>
            <p:cNvSpPr txBox="1"/>
            <p:nvPr/>
          </p:nvSpPr>
          <p:spPr>
            <a:xfrm>
              <a:off x="5400502" y="2797455"/>
              <a:ext cx="10599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Avenir Next" panose="020B0503020202020204" pitchFamily="34" charset="0"/>
                </a:rPr>
                <a:t>Aim 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F352B54-13D7-FC4C-BBFE-26C82781AFCF}"/>
              </a:ext>
            </a:extLst>
          </p:cNvPr>
          <p:cNvSpPr txBox="1"/>
          <p:nvPr/>
        </p:nvSpPr>
        <p:spPr>
          <a:xfrm>
            <a:off x="190739" y="2866376"/>
            <a:ext cx="36990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latin typeface="Avenir Next" panose="020B0503020202020204" pitchFamily="34" charset="0"/>
              </a:rPr>
              <a:t>Identify conserved amino acids of FGFR2 that are critical for bone cell growth during development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2B03C3-2B33-F345-942D-4222E56228CC}"/>
              </a:ext>
            </a:extLst>
          </p:cNvPr>
          <p:cNvSpPr txBox="1"/>
          <p:nvPr/>
        </p:nvSpPr>
        <p:spPr>
          <a:xfrm>
            <a:off x="4014506" y="2824309"/>
            <a:ext cx="41629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latin typeface="Avenir Next" panose="020B0503020202020204" pitchFamily="34" charset="0"/>
              </a:rPr>
              <a:t>Identify differentially expressed genes important for bone development in CRISPR/Cas9</a:t>
            </a:r>
          </a:p>
          <a:p>
            <a:pPr algn="just"/>
            <a:r>
              <a:rPr lang="en-US" sz="2200" dirty="0">
                <a:latin typeface="Avenir Next" panose="020B0503020202020204" pitchFamily="34" charset="0"/>
              </a:rPr>
              <a:t>FGFR2 mutant mice created in aim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BE4D6B-D3C4-A940-8F54-B48395061132}"/>
              </a:ext>
            </a:extLst>
          </p:cNvPr>
          <p:cNvSpPr txBox="1"/>
          <p:nvPr/>
        </p:nvSpPr>
        <p:spPr>
          <a:xfrm>
            <a:off x="8332271" y="2824309"/>
            <a:ext cx="37555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latin typeface="Avenir Next" panose="020B0503020202020204" pitchFamily="34" charset="0"/>
              </a:rPr>
              <a:t>Quantify the levels of important proteins involved in skeletal growth during embryonic development </a:t>
            </a:r>
          </a:p>
        </p:txBody>
      </p:sp>
      <p:pic>
        <p:nvPicPr>
          <p:cNvPr id="16" name="Picture 2" descr="FGFR2 Abnormalities Underlie a Spectrum of Bone, Skin, and Cancer  Pathologies - ScienceDirect">
            <a:extLst>
              <a:ext uri="{FF2B5EF4-FFF2-40B4-BE49-F238E27FC236}">
                <a16:creationId xmlns:a16="http://schemas.microsoft.com/office/drawing/2014/main" id="{CB7585C2-97C7-234B-B49C-CB4383FACF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38321" y="4464233"/>
            <a:ext cx="2515479" cy="224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Table&#10;&#10;Description automatically generated">
            <a:extLst>
              <a:ext uri="{FF2B5EF4-FFF2-40B4-BE49-F238E27FC236}">
                <a16:creationId xmlns:a16="http://schemas.microsoft.com/office/drawing/2014/main" id="{8A4B35DB-B837-FE46-B5C9-FCFF9339EC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84" y="4608253"/>
            <a:ext cx="2557616" cy="200955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8424E02-48C7-9B44-98E1-875F1C20B365}"/>
              </a:ext>
            </a:extLst>
          </p:cNvPr>
          <p:cNvGrpSpPr/>
          <p:nvPr/>
        </p:nvGrpSpPr>
        <p:grpSpPr>
          <a:xfrm>
            <a:off x="5066981" y="4584084"/>
            <a:ext cx="2293951" cy="2009555"/>
            <a:chOff x="917780" y="1135413"/>
            <a:chExt cx="2819400" cy="2598148"/>
          </a:xfrm>
        </p:grpSpPr>
        <p:pic>
          <p:nvPicPr>
            <p:cNvPr id="18" name="Picture 17" descr="Background pattern&#10;&#10;Description automatically generated">
              <a:extLst>
                <a:ext uri="{FF2B5EF4-FFF2-40B4-BE49-F238E27FC236}">
                  <a16:creationId xmlns:a16="http://schemas.microsoft.com/office/drawing/2014/main" id="{B87DA9DC-E8EB-DA43-B7A4-C09514BB0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7780" y="2209561"/>
              <a:ext cx="2819400" cy="1524000"/>
            </a:xfrm>
            <a:prstGeom prst="rect">
              <a:avLst/>
            </a:prstGeom>
          </p:spPr>
        </p:pic>
        <p:pic>
          <p:nvPicPr>
            <p:cNvPr id="19" name="Picture 18" descr="Background pattern&#10;&#10;Description automatically generated">
              <a:extLst>
                <a:ext uri="{FF2B5EF4-FFF2-40B4-BE49-F238E27FC236}">
                  <a16:creationId xmlns:a16="http://schemas.microsoft.com/office/drawing/2014/main" id="{4A6FC6CE-79F2-9847-97D5-1C424F8C9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7780" y="1135413"/>
              <a:ext cx="2819400" cy="15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8797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F0725-D81D-5E49-8EB2-6C0545C40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6520"/>
            <a:ext cx="12020549" cy="1460500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venir Next" panose="020B0503020202020204" pitchFamily="34" charset="0"/>
              </a:rPr>
              <a:t>Aim 1: </a:t>
            </a:r>
            <a:r>
              <a:rPr lang="en-US" sz="3000" b="1" dirty="0">
                <a:latin typeface="Avenir Next" panose="020B0503020202020204" pitchFamily="34" charset="0"/>
              </a:rPr>
              <a:t>Identify conserved amino acids of FGFR2 that are critical for bone cell growth during development</a:t>
            </a:r>
            <a:br>
              <a:rPr lang="en-US" sz="3000" b="1" dirty="0">
                <a:latin typeface="Avenir Next" panose="020B0503020202020204" pitchFamily="34" charset="0"/>
              </a:rPr>
            </a:br>
            <a:endParaRPr lang="en-US" sz="3000" b="1" dirty="0">
              <a:latin typeface="Avenir Next" panose="020B0503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955BA0-C4D3-C647-B69C-B14E57ADBD54}"/>
              </a:ext>
            </a:extLst>
          </p:cNvPr>
          <p:cNvGrpSpPr/>
          <p:nvPr/>
        </p:nvGrpSpPr>
        <p:grpSpPr>
          <a:xfrm>
            <a:off x="-1" y="5935804"/>
            <a:ext cx="12192001" cy="938337"/>
            <a:chOff x="-1" y="5981936"/>
            <a:chExt cx="12192001" cy="89220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AEE0DE2-3668-F049-8113-7FFE320F536E}"/>
                </a:ext>
              </a:extLst>
            </p:cNvPr>
            <p:cNvGrpSpPr/>
            <p:nvPr/>
          </p:nvGrpSpPr>
          <p:grpSpPr>
            <a:xfrm>
              <a:off x="-1" y="5981936"/>
              <a:ext cx="4251623" cy="892206"/>
              <a:chOff x="5357" y="0"/>
              <a:chExt cx="4685108" cy="892206"/>
            </a:xfrm>
          </p:grpSpPr>
          <p:sp>
            <p:nvSpPr>
              <p:cNvPr id="15" name="Pentagon 14">
                <a:extLst>
                  <a:ext uri="{FF2B5EF4-FFF2-40B4-BE49-F238E27FC236}">
                    <a16:creationId xmlns:a16="http://schemas.microsoft.com/office/drawing/2014/main" id="{FDDF3867-E736-554E-AE45-B089364F0AF5}"/>
                  </a:ext>
                </a:extLst>
              </p:cNvPr>
              <p:cNvSpPr/>
              <p:nvPr/>
            </p:nvSpPr>
            <p:spPr>
              <a:xfrm>
                <a:off x="5357" y="0"/>
                <a:ext cx="4685108" cy="892206"/>
              </a:xfrm>
              <a:prstGeom prst="homePlate">
                <a:avLst/>
              </a:prstGeom>
              <a:solidFill>
                <a:srgbClr val="0070C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Pentagon 4">
                <a:extLst>
                  <a:ext uri="{FF2B5EF4-FFF2-40B4-BE49-F238E27FC236}">
                    <a16:creationId xmlns:a16="http://schemas.microsoft.com/office/drawing/2014/main" id="{CADF46CD-4F3C-ED44-8043-920E157FAFFF}"/>
                  </a:ext>
                </a:extLst>
              </p:cNvPr>
              <p:cNvSpPr txBox="1"/>
              <p:nvPr/>
            </p:nvSpPr>
            <p:spPr>
              <a:xfrm>
                <a:off x="5357" y="0"/>
                <a:ext cx="4462057" cy="8922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0688" tIns="85344" rIns="42672" bIns="85344" numCol="1" spcCol="1270" anchor="ctr" anchorCtr="0">
                <a:noAutofit/>
              </a:bodyPr>
              <a:lstStyle/>
              <a:p>
                <a:pPr marL="0" lvl="0" indent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3000" kern="1200" dirty="0"/>
                  <a:t>Multiple sequence alignment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EB1E048-D67B-2B4A-9FE6-5AD573CA17A2}"/>
                </a:ext>
              </a:extLst>
            </p:cNvPr>
            <p:cNvGrpSpPr/>
            <p:nvPr/>
          </p:nvGrpSpPr>
          <p:grpSpPr>
            <a:xfrm>
              <a:off x="3805520" y="5981936"/>
              <a:ext cx="4685108" cy="892206"/>
              <a:chOff x="3753444" y="0"/>
              <a:chExt cx="4685108" cy="892206"/>
            </a:xfrm>
          </p:grpSpPr>
          <p:sp>
            <p:nvSpPr>
              <p:cNvPr id="18" name="Chevron 17">
                <a:extLst>
                  <a:ext uri="{FF2B5EF4-FFF2-40B4-BE49-F238E27FC236}">
                    <a16:creationId xmlns:a16="http://schemas.microsoft.com/office/drawing/2014/main" id="{4F2F5DB7-0AF8-0D44-9930-174BEFBAA111}"/>
                  </a:ext>
                </a:extLst>
              </p:cNvPr>
              <p:cNvSpPr/>
              <p:nvPr/>
            </p:nvSpPr>
            <p:spPr>
              <a:xfrm>
                <a:off x="3753444" y="0"/>
                <a:ext cx="4685108" cy="892206"/>
              </a:xfrm>
              <a:prstGeom prst="chevron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shade val="50000"/>
                  <a:hueOff val="222839"/>
                  <a:satOff val="5970"/>
                  <a:lumOff val="2630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Chevron 4">
                <a:extLst>
                  <a:ext uri="{FF2B5EF4-FFF2-40B4-BE49-F238E27FC236}">
                    <a16:creationId xmlns:a16="http://schemas.microsoft.com/office/drawing/2014/main" id="{CE0CC634-8B98-254A-9D66-B9D18ECCFF7D}"/>
                  </a:ext>
                </a:extLst>
              </p:cNvPr>
              <p:cNvSpPr txBox="1"/>
              <p:nvPr/>
            </p:nvSpPr>
            <p:spPr>
              <a:xfrm>
                <a:off x="4199547" y="0"/>
                <a:ext cx="3792902" cy="8922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8016" tIns="85344" rIns="42672" bIns="85344" numCol="1" spcCol="1270" anchor="ctr" anchorCtr="0">
                <a:noAutofit/>
              </a:bodyPr>
              <a:lstStyle/>
              <a:p>
                <a:pPr marL="0" lvl="0" indent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3200" kern="1200" dirty="0"/>
                  <a:t>CRISPR/Cas9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79538E6-4BCE-B844-B421-83D0AA2DD9A6}"/>
                </a:ext>
              </a:extLst>
            </p:cNvPr>
            <p:cNvGrpSpPr/>
            <p:nvPr/>
          </p:nvGrpSpPr>
          <p:grpSpPr>
            <a:xfrm>
              <a:off x="8044525" y="5981936"/>
              <a:ext cx="4147475" cy="892206"/>
              <a:chOff x="7506889" y="0"/>
              <a:chExt cx="4685108" cy="892206"/>
            </a:xfrm>
          </p:grpSpPr>
          <p:sp>
            <p:nvSpPr>
              <p:cNvPr id="21" name="Chevron 20">
                <a:extLst>
                  <a:ext uri="{FF2B5EF4-FFF2-40B4-BE49-F238E27FC236}">
                    <a16:creationId xmlns:a16="http://schemas.microsoft.com/office/drawing/2014/main" id="{43718107-FFBF-BC41-809D-54EA748D82E2}"/>
                  </a:ext>
                </a:extLst>
              </p:cNvPr>
              <p:cNvSpPr/>
              <p:nvPr/>
            </p:nvSpPr>
            <p:spPr>
              <a:xfrm>
                <a:off x="7506889" y="0"/>
                <a:ext cx="4685108" cy="892206"/>
              </a:xfrm>
              <a:prstGeom prst="chevron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shade val="50000"/>
                  <a:hueOff val="222839"/>
                  <a:satOff val="5970"/>
                  <a:lumOff val="2630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Chevron 4">
                <a:extLst>
                  <a:ext uri="{FF2B5EF4-FFF2-40B4-BE49-F238E27FC236}">
                    <a16:creationId xmlns:a16="http://schemas.microsoft.com/office/drawing/2014/main" id="{9FD79DE5-6246-8242-830F-CDD0227053BC}"/>
                  </a:ext>
                </a:extLst>
              </p:cNvPr>
              <p:cNvSpPr txBox="1"/>
              <p:nvPr/>
            </p:nvSpPr>
            <p:spPr>
              <a:xfrm>
                <a:off x="7952992" y="0"/>
                <a:ext cx="3792902" cy="8922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8016" tIns="85344" rIns="42672" bIns="85344" numCol="1" spcCol="1270" anchor="ctr" anchorCtr="0">
                <a:noAutofit/>
              </a:bodyPr>
              <a:lstStyle/>
              <a:p>
                <a:pPr marL="0" lvl="0" indent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3200" kern="1200" dirty="0"/>
                  <a:t>Screening</a:t>
                </a:r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02D315C-32B4-8E4D-8119-E6098ADF3168}"/>
              </a:ext>
            </a:extLst>
          </p:cNvPr>
          <p:cNvSpPr txBox="1"/>
          <p:nvPr/>
        </p:nvSpPr>
        <p:spPr>
          <a:xfrm>
            <a:off x="399674" y="5085268"/>
            <a:ext cx="1149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venir Next" panose="020B0503020202020204" pitchFamily="34" charset="0"/>
              </a:rPr>
              <a:t>Hypothesis: Mutations in conserved amino acids in the immunoglobulin domains will affect bone growth in early stages of development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3CEB2C9-018D-AD48-9D50-7539AC3FAC80}"/>
              </a:ext>
            </a:extLst>
          </p:cNvPr>
          <p:cNvGrpSpPr/>
          <p:nvPr/>
        </p:nvGrpSpPr>
        <p:grpSpPr>
          <a:xfrm>
            <a:off x="1710802" y="1382016"/>
            <a:ext cx="7973730" cy="2363126"/>
            <a:chOff x="960720" y="1293281"/>
            <a:chExt cx="6501529" cy="2343150"/>
          </a:xfrm>
        </p:grpSpPr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6E98504C-1C5E-354F-9589-E74E26695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3451"/>
                      </a14:imgEffect>
                      <a14:imgEffect>
                        <a14:saturation sat="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44834" y="1350431"/>
              <a:ext cx="1409700" cy="2286000"/>
            </a:xfrm>
            <a:prstGeom prst="rect">
              <a:avLst/>
            </a:prstGeom>
          </p:spPr>
        </p:pic>
        <p:pic>
          <p:nvPicPr>
            <p:cNvPr id="24" name="Picture 23" descr="Table&#10;&#10;Description automatically generated">
              <a:extLst>
                <a:ext uri="{FF2B5EF4-FFF2-40B4-BE49-F238E27FC236}">
                  <a16:creationId xmlns:a16="http://schemas.microsoft.com/office/drawing/2014/main" id="{A08C6AA6-16A9-E748-A532-AD04CD835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3451"/>
                      </a14:imgEffect>
                      <a14:imgEffect>
                        <a14:saturation sat="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0720" y="1293281"/>
              <a:ext cx="2844800" cy="2235200"/>
            </a:xfrm>
            <a:prstGeom prst="rect">
              <a:avLst/>
            </a:prstGeom>
          </p:spPr>
        </p:pic>
        <p:pic>
          <p:nvPicPr>
            <p:cNvPr id="28" name="Picture 27" descr="Text&#10;&#10;Description automatically generated">
              <a:extLst>
                <a:ext uri="{FF2B5EF4-FFF2-40B4-BE49-F238E27FC236}">
                  <a16:creationId xmlns:a16="http://schemas.microsoft.com/office/drawing/2014/main" id="{B3DEC547-4786-4F42-AD32-560AF0B31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3451"/>
                      </a14:imgEffect>
                      <a14:imgEffect>
                        <a14:saturation sat="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43049" y="1350431"/>
              <a:ext cx="1219200" cy="22225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9112600-2028-F94E-AA2D-49395EBA6771}"/>
              </a:ext>
            </a:extLst>
          </p:cNvPr>
          <p:cNvGrpSpPr/>
          <p:nvPr/>
        </p:nvGrpSpPr>
        <p:grpSpPr>
          <a:xfrm>
            <a:off x="428891" y="1227484"/>
            <a:ext cx="10864641" cy="3747792"/>
            <a:chOff x="428891" y="1227484"/>
            <a:chExt cx="10864641" cy="3747792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EC1444A-1BA5-C145-9CA1-19FC398C02EC}"/>
                </a:ext>
              </a:extLst>
            </p:cNvPr>
            <p:cNvGrpSpPr/>
            <p:nvPr/>
          </p:nvGrpSpPr>
          <p:grpSpPr>
            <a:xfrm>
              <a:off x="428891" y="1227484"/>
              <a:ext cx="10864641" cy="3115905"/>
              <a:chOff x="559612" y="1769728"/>
              <a:chExt cx="10864641" cy="3115905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E214A61-3E7D-BA48-ABC0-0D9B3F35A11A}"/>
                  </a:ext>
                </a:extLst>
              </p:cNvPr>
              <p:cNvSpPr txBox="1"/>
              <p:nvPr/>
            </p:nvSpPr>
            <p:spPr>
              <a:xfrm>
                <a:off x="559612" y="4423968"/>
                <a:ext cx="108646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Avenir Next" panose="020B0503020202020204" pitchFamily="34" charset="0"/>
                  </a:rPr>
                  <a:t>Serine at positions 134, 233, 274: one in each </a:t>
                </a:r>
                <a:r>
                  <a:rPr lang="en-US" sz="2400" b="1" dirty="0">
                    <a:solidFill>
                      <a:srgbClr val="E025B6"/>
                    </a:solidFill>
                    <a:latin typeface="Avenir Next" panose="020B0503020202020204" pitchFamily="34" charset="0"/>
                  </a:rPr>
                  <a:t>immunoglobulin</a:t>
                </a:r>
                <a:r>
                  <a:rPr lang="en-US" sz="2400" b="1" dirty="0">
                    <a:latin typeface="Avenir Next" panose="020B0503020202020204" pitchFamily="34" charset="0"/>
                  </a:rPr>
                  <a:t> domain </a:t>
                </a:r>
              </a:p>
            </p:txBody>
          </p:sp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2D9A59E3-0C1D-B440-B683-F6EF3B6896DD}"/>
                  </a:ext>
                </a:extLst>
              </p:cNvPr>
              <p:cNvSpPr/>
              <p:nvPr/>
            </p:nvSpPr>
            <p:spPr>
              <a:xfrm>
                <a:off x="4236043" y="1782243"/>
                <a:ext cx="243689" cy="2405587"/>
              </a:xfrm>
              <a:prstGeom prst="roundRect">
                <a:avLst/>
              </a:prstGeom>
              <a:solidFill>
                <a:srgbClr val="FF29DE">
                  <a:alpha val="46667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2F3736DB-826F-1940-A16D-266657E227C8}"/>
                  </a:ext>
                </a:extLst>
              </p:cNvPr>
              <p:cNvSpPr/>
              <p:nvPr/>
            </p:nvSpPr>
            <p:spPr>
              <a:xfrm>
                <a:off x="7220674" y="1776656"/>
                <a:ext cx="243689" cy="2405587"/>
              </a:xfrm>
              <a:prstGeom prst="roundRect">
                <a:avLst/>
              </a:prstGeom>
              <a:solidFill>
                <a:srgbClr val="FF29DE">
                  <a:alpha val="46667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8B5785AA-F4A7-9C40-99F0-EA9D59F07B52}"/>
                  </a:ext>
                </a:extLst>
              </p:cNvPr>
              <p:cNvSpPr/>
              <p:nvPr/>
            </p:nvSpPr>
            <p:spPr>
              <a:xfrm>
                <a:off x="8748348" y="1769728"/>
                <a:ext cx="243689" cy="2405587"/>
              </a:xfrm>
              <a:prstGeom prst="roundRect">
                <a:avLst/>
              </a:prstGeom>
              <a:solidFill>
                <a:srgbClr val="FF29DE">
                  <a:alpha val="46667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80A8D08-B25B-AD4D-ABE6-A70F78FFC6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84954" y="4440505"/>
              <a:ext cx="6952514" cy="5347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49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F0725-D81D-5E49-8EB2-6C0545C40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93" y="166520"/>
            <a:ext cx="11095793" cy="1049053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venir Next" panose="020B0503020202020204" pitchFamily="34" charset="0"/>
              </a:rPr>
              <a:t>Aim 1: </a:t>
            </a:r>
            <a:r>
              <a:rPr lang="en-US" sz="3000" b="1" dirty="0">
                <a:latin typeface="Avenir Next" panose="020B0503020202020204" pitchFamily="34" charset="0"/>
              </a:rPr>
              <a:t>Identify conserved amino acids of FGFR2 that are critical for bone cell growth during development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3251EB2-6BC5-064E-BFEE-3351E3961B2E}"/>
              </a:ext>
            </a:extLst>
          </p:cNvPr>
          <p:cNvGrpSpPr/>
          <p:nvPr/>
        </p:nvGrpSpPr>
        <p:grpSpPr>
          <a:xfrm>
            <a:off x="-1" y="6014234"/>
            <a:ext cx="12192001" cy="859908"/>
            <a:chOff x="-1" y="5981936"/>
            <a:chExt cx="12192001" cy="89220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2765EFC-5669-DF4B-B0AF-F74EA4DACD19}"/>
                </a:ext>
              </a:extLst>
            </p:cNvPr>
            <p:cNvGrpSpPr/>
            <p:nvPr/>
          </p:nvGrpSpPr>
          <p:grpSpPr>
            <a:xfrm>
              <a:off x="-1" y="5981936"/>
              <a:ext cx="4251623" cy="892206"/>
              <a:chOff x="5357" y="0"/>
              <a:chExt cx="4685108" cy="892206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27" name="Pentagon 26">
                <a:extLst>
                  <a:ext uri="{FF2B5EF4-FFF2-40B4-BE49-F238E27FC236}">
                    <a16:creationId xmlns:a16="http://schemas.microsoft.com/office/drawing/2014/main" id="{E9AE6593-61D3-FD41-B940-49F0C3DD619D}"/>
                  </a:ext>
                </a:extLst>
              </p:cNvPr>
              <p:cNvSpPr/>
              <p:nvPr/>
            </p:nvSpPr>
            <p:spPr>
              <a:xfrm>
                <a:off x="5357" y="0"/>
                <a:ext cx="4685108" cy="892206"/>
              </a:xfrm>
              <a:prstGeom prst="homePlat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Pentagon 4">
                <a:extLst>
                  <a:ext uri="{FF2B5EF4-FFF2-40B4-BE49-F238E27FC236}">
                    <a16:creationId xmlns:a16="http://schemas.microsoft.com/office/drawing/2014/main" id="{2A15D9DF-A262-BB42-8009-85F65963220C}"/>
                  </a:ext>
                </a:extLst>
              </p:cNvPr>
              <p:cNvSpPr txBox="1"/>
              <p:nvPr/>
            </p:nvSpPr>
            <p:spPr>
              <a:xfrm>
                <a:off x="5357" y="0"/>
                <a:ext cx="4462057" cy="89220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0688" tIns="85344" rIns="42672" bIns="85344" numCol="1" spcCol="1270" anchor="ctr" anchorCtr="0">
                <a:noAutofit/>
              </a:bodyPr>
              <a:lstStyle/>
              <a:p>
                <a:pPr marL="0" lvl="0" indent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3000" kern="1200" dirty="0"/>
                  <a:t>Multiple sequence alignment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2FD7204-FF79-3644-AF13-77659215BBD0}"/>
                </a:ext>
              </a:extLst>
            </p:cNvPr>
            <p:cNvGrpSpPr/>
            <p:nvPr/>
          </p:nvGrpSpPr>
          <p:grpSpPr>
            <a:xfrm>
              <a:off x="3805520" y="5981936"/>
              <a:ext cx="4685108" cy="892206"/>
              <a:chOff x="3753444" y="0"/>
              <a:chExt cx="4685108" cy="892206"/>
            </a:xfrm>
            <a:solidFill>
              <a:srgbClr val="0070C0"/>
            </a:solidFill>
          </p:grpSpPr>
          <p:sp>
            <p:nvSpPr>
              <p:cNvPr id="25" name="Chevron 24">
                <a:extLst>
                  <a:ext uri="{FF2B5EF4-FFF2-40B4-BE49-F238E27FC236}">
                    <a16:creationId xmlns:a16="http://schemas.microsoft.com/office/drawing/2014/main" id="{A64623EB-AD55-0342-B5D8-DE566C21DEE8}"/>
                  </a:ext>
                </a:extLst>
              </p:cNvPr>
              <p:cNvSpPr/>
              <p:nvPr/>
            </p:nvSpPr>
            <p:spPr>
              <a:xfrm>
                <a:off x="3753444" y="0"/>
                <a:ext cx="4685108" cy="892206"/>
              </a:xfrm>
              <a:prstGeom prst="chevron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shade val="50000"/>
                  <a:hueOff val="222839"/>
                  <a:satOff val="5970"/>
                  <a:lumOff val="2630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Chevron 4">
                <a:extLst>
                  <a:ext uri="{FF2B5EF4-FFF2-40B4-BE49-F238E27FC236}">
                    <a16:creationId xmlns:a16="http://schemas.microsoft.com/office/drawing/2014/main" id="{1005BA08-B9AF-714E-B3C5-1510E88E1D43}"/>
                  </a:ext>
                </a:extLst>
              </p:cNvPr>
              <p:cNvSpPr txBox="1"/>
              <p:nvPr/>
            </p:nvSpPr>
            <p:spPr>
              <a:xfrm>
                <a:off x="4199547" y="0"/>
                <a:ext cx="3792902" cy="89220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8016" tIns="85344" rIns="42672" bIns="85344" numCol="1" spcCol="1270" anchor="ctr" anchorCtr="0">
                <a:noAutofit/>
              </a:bodyPr>
              <a:lstStyle/>
              <a:p>
                <a:pPr marL="0" lvl="0" indent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3200" kern="1200" dirty="0"/>
                  <a:t>CRISPR/Cas9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E4594BA-DEFE-D744-94A0-7E15D61292F9}"/>
                </a:ext>
              </a:extLst>
            </p:cNvPr>
            <p:cNvGrpSpPr/>
            <p:nvPr/>
          </p:nvGrpSpPr>
          <p:grpSpPr>
            <a:xfrm>
              <a:off x="8044525" y="5981936"/>
              <a:ext cx="4147475" cy="892206"/>
              <a:chOff x="7506889" y="0"/>
              <a:chExt cx="4685108" cy="892206"/>
            </a:xfrm>
          </p:grpSpPr>
          <p:sp>
            <p:nvSpPr>
              <p:cNvPr id="23" name="Chevron 22">
                <a:extLst>
                  <a:ext uri="{FF2B5EF4-FFF2-40B4-BE49-F238E27FC236}">
                    <a16:creationId xmlns:a16="http://schemas.microsoft.com/office/drawing/2014/main" id="{12B6BFB1-C55F-914B-B8A1-544D432D7994}"/>
                  </a:ext>
                </a:extLst>
              </p:cNvPr>
              <p:cNvSpPr/>
              <p:nvPr/>
            </p:nvSpPr>
            <p:spPr>
              <a:xfrm>
                <a:off x="7506889" y="0"/>
                <a:ext cx="4685108" cy="892206"/>
              </a:xfrm>
              <a:prstGeom prst="chevron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shade val="50000"/>
                  <a:hueOff val="222839"/>
                  <a:satOff val="5970"/>
                  <a:lumOff val="2630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Chevron 4">
                <a:extLst>
                  <a:ext uri="{FF2B5EF4-FFF2-40B4-BE49-F238E27FC236}">
                    <a16:creationId xmlns:a16="http://schemas.microsoft.com/office/drawing/2014/main" id="{FC08287E-712F-7046-B89C-4CA0EF70A16B}"/>
                  </a:ext>
                </a:extLst>
              </p:cNvPr>
              <p:cNvSpPr txBox="1"/>
              <p:nvPr/>
            </p:nvSpPr>
            <p:spPr>
              <a:xfrm>
                <a:off x="7952992" y="0"/>
                <a:ext cx="3792902" cy="8922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8016" tIns="85344" rIns="42672" bIns="85344" numCol="1" spcCol="1270" anchor="ctr" anchorCtr="0">
                <a:noAutofit/>
              </a:bodyPr>
              <a:lstStyle/>
              <a:p>
                <a:pPr marL="0" lvl="0" indent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3200" kern="1200" dirty="0"/>
                  <a:t>Screening</a:t>
                </a:r>
              </a:p>
            </p:txBody>
          </p:sp>
        </p:grpSp>
      </p:grpSp>
      <p:pic>
        <p:nvPicPr>
          <p:cNvPr id="14" name="Picture 13" descr="A pair of scissors&#10;&#10;Description automatically generated with medium confidence">
            <a:extLst>
              <a:ext uri="{FF2B5EF4-FFF2-40B4-BE49-F238E27FC236}">
                <a16:creationId xmlns:a16="http://schemas.microsoft.com/office/drawing/2014/main" id="{610DA9ED-3704-B34E-B853-01357EAE8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32" y="2483678"/>
            <a:ext cx="1562100" cy="1320800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951AB2D1-14B4-E04E-9B1E-DAD0E8645B97}"/>
              </a:ext>
            </a:extLst>
          </p:cNvPr>
          <p:cNvGrpSpPr/>
          <p:nvPr/>
        </p:nvGrpSpPr>
        <p:grpSpPr>
          <a:xfrm>
            <a:off x="6162655" y="1081675"/>
            <a:ext cx="5257503" cy="4550986"/>
            <a:chOff x="6162655" y="1081675"/>
            <a:chExt cx="5257503" cy="4550986"/>
          </a:xfrm>
        </p:grpSpPr>
        <p:pic>
          <p:nvPicPr>
            <p:cNvPr id="10" name="Picture 9" descr="Shape, arrow, rectangle&#10;&#10;Description automatically generated">
              <a:extLst>
                <a:ext uri="{FF2B5EF4-FFF2-40B4-BE49-F238E27FC236}">
                  <a16:creationId xmlns:a16="http://schemas.microsoft.com/office/drawing/2014/main" id="{2858A8B4-64E6-6546-A463-52CCD51BF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62655" y="3123050"/>
              <a:ext cx="1485696" cy="534851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C297C4D-168F-6845-8E3D-83EA83CB0F2C}"/>
                </a:ext>
              </a:extLst>
            </p:cNvPr>
            <p:cNvGrpSpPr/>
            <p:nvPr/>
          </p:nvGrpSpPr>
          <p:grpSpPr>
            <a:xfrm>
              <a:off x="7838758" y="1081675"/>
              <a:ext cx="3581400" cy="4550986"/>
              <a:chOff x="7838758" y="1081675"/>
              <a:chExt cx="3581400" cy="4550986"/>
            </a:xfrm>
          </p:grpSpPr>
          <p:pic>
            <p:nvPicPr>
              <p:cNvPr id="19" name="Picture 18" descr="Diagram&#10;&#10;Description automatically generated">
                <a:extLst>
                  <a:ext uri="{FF2B5EF4-FFF2-40B4-BE49-F238E27FC236}">
                    <a16:creationId xmlns:a16="http://schemas.microsoft.com/office/drawing/2014/main" id="{DB429174-9977-CF4F-95A2-C15BB4C7DD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5706"/>
                        </a14:imgEffect>
                        <a14:imgEffect>
                          <a14:saturation sat="126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838758" y="1081675"/>
                <a:ext cx="3581400" cy="2374900"/>
              </a:xfrm>
              <a:prstGeom prst="rect">
                <a:avLst/>
              </a:prstGeom>
            </p:spPr>
          </p:pic>
          <p:pic>
            <p:nvPicPr>
              <p:cNvPr id="42" name="Picture 41" descr="Diagram&#10;&#10;Description automatically generated">
                <a:extLst>
                  <a:ext uri="{FF2B5EF4-FFF2-40B4-BE49-F238E27FC236}">
                    <a16:creationId xmlns:a16="http://schemas.microsoft.com/office/drawing/2014/main" id="{CB63EE7A-A66F-0544-B482-F55263CF4A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contrast="13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035616" y="3399706"/>
                <a:ext cx="3384542" cy="2232955"/>
              </a:xfrm>
              <a:prstGeom prst="rect">
                <a:avLst/>
              </a:prstGeom>
            </p:spPr>
          </p:pic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CF13489-98A0-A54D-A3CC-F7BD26A1B617}"/>
              </a:ext>
            </a:extLst>
          </p:cNvPr>
          <p:cNvGrpSpPr/>
          <p:nvPr/>
        </p:nvGrpSpPr>
        <p:grpSpPr>
          <a:xfrm>
            <a:off x="1767732" y="1194536"/>
            <a:ext cx="4163664" cy="4391877"/>
            <a:chOff x="1767732" y="1194536"/>
            <a:chExt cx="4163664" cy="439187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725751F-4A2E-2F42-83E3-B5D35B9F0F94}"/>
                </a:ext>
              </a:extLst>
            </p:cNvPr>
            <p:cNvSpPr txBox="1"/>
            <p:nvPr/>
          </p:nvSpPr>
          <p:spPr>
            <a:xfrm>
              <a:off x="1812822" y="2358047"/>
              <a:ext cx="9541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venir Next" panose="020B0503020202020204" pitchFamily="34" charset="0"/>
                </a:rPr>
                <a:t>FGFR2 </a:t>
              </a:r>
            </a:p>
            <a:p>
              <a:r>
                <a:rPr lang="en-US" dirty="0">
                  <a:latin typeface="Avenir Next" panose="020B0503020202020204" pitchFamily="34" charset="0"/>
                </a:rPr>
                <a:t>mutant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9B7971-7F1D-2143-AE6B-CA234701A7D0}"/>
                </a:ext>
              </a:extLst>
            </p:cNvPr>
            <p:cNvSpPr txBox="1"/>
            <p:nvPr/>
          </p:nvSpPr>
          <p:spPr>
            <a:xfrm>
              <a:off x="1767732" y="1621257"/>
              <a:ext cx="1135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venir Next" panose="020B0503020202020204" pitchFamily="34" charset="0"/>
                </a:rPr>
                <a:t>Wildtype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D8919A7-AD74-2D4A-9569-2390E04D8046}"/>
                </a:ext>
              </a:extLst>
            </p:cNvPr>
            <p:cNvSpPr txBox="1"/>
            <p:nvPr/>
          </p:nvSpPr>
          <p:spPr>
            <a:xfrm>
              <a:off x="1930642" y="3329828"/>
              <a:ext cx="718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venir Next" panose="020B0503020202020204" pitchFamily="34" charset="0"/>
                </a:rPr>
                <a:t>S134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2914F2A-0632-C44F-A83F-2CECC537FB92}"/>
                </a:ext>
              </a:extLst>
            </p:cNvPr>
            <p:cNvSpPr txBox="1"/>
            <p:nvPr/>
          </p:nvSpPr>
          <p:spPr>
            <a:xfrm>
              <a:off x="1921203" y="4146852"/>
              <a:ext cx="718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venir Next" panose="020B0503020202020204" pitchFamily="34" charset="0"/>
                </a:rPr>
                <a:t>S233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216533F-4A3B-644A-A88E-ADEA2084DCB1}"/>
                </a:ext>
              </a:extLst>
            </p:cNvPr>
            <p:cNvSpPr txBox="1"/>
            <p:nvPr/>
          </p:nvSpPr>
          <p:spPr>
            <a:xfrm>
              <a:off x="1921203" y="5026300"/>
              <a:ext cx="718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venir Next" panose="020B0503020202020204" pitchFamily="34" charset="0"/>
                </a:rPr>
                <a:t>S274</a:t>
              </a:r>
            </a:p>
          </p:txBody>
        </p:sp>
        <p:pic>
          <p:nvPicPr>
            <p:cNvPr id="4" name="Picture 3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9408732-E4C8-3F40-9184-AF44F0EB0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61489" y="1194536"/>
              <a:ext cx="3069907" cy="4391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609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F0725-D81D-5E49-8EB2-6C0545C40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93" y="166520"/>
            <a:ext cx="11095793" cy="1460500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venir Next" panose="020B0503020202020204" pitchFamily="34" charset="0"/>
              </a:rPr>
              <a:t>Aim 1: </a:t>
            </a:r>
            <a:r>
              <a:rPr lang="en-US" sz="3000" b="1" dirty="0">
                <a:latin typeface="Avenir Next" panose="020B0503020202020204" pitchFamily="34" charset="0"/>
              </a:rPr>
              <a:t>Identify conserved amino acids of FGFR2 that are critical for bone cell growth during development</a:t>
            </a:r>
            <a:br>
              <a:rPr lang="en-US" sz="3000" b="1" dirty="0">
                <a:latin typeface="Avenir Next" panose="020B0503020202020204" pitchFamily="34" charset="0"/>
              </a:rPr>
            </a:br>
            <a:endParaRPr lang="en-US" sz="3000" b="1" dirty="0">
              <a:latin typeface="Avenir Next" panose="020B0503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7A4C5F-453F-E14B-8FA7-219A1261239E}"/>
              </a:ext>
            </a:extLst>
          </p:cNvPr>
          <p:cNvSpPr txBox="1"/>
          <p:nvPr/>
        </p:nvSpPr>
        <p:spPr>
          <a:xfrm>
            <a:off x="0" y="5115142"/>
            <a:ext cx="11933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venir Next" panose="020B0503020202020204" pitchFamily="34" charset="0"/>
              </a:rPr>
              <a:t>Hypothesis: Mutations in conserved serines in the immunoglobulin domains will reduce growth factor affinity and rescue bone growth in early stages of development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8033904-B98F-8A47-AB29-F20F3507DFD7}"/>
              </a:ext>
            </a:extLst>
          </p:cNvPr>
          <p:cNvGrpSpPr/>
          <p:nvPr/>
        </p:nvGrpSpPr>
        <p:grpSpPr>
          <a:xfrm>
            <a:off x="-1" y="6027002"/>
            <a:ext cx="12192001" cy="830998"/>
            <a:chOff x="-1" y="5965794"/>
            <a:chExt cx="12192001" cy="89220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FAA9FBB-D64E-3E4C-945A-1B03D53722DA}"/>
                </a:ext>
              </a:extLst>
            </p:cNvPr>
            <p:cNvGrpSpPr/>
            <p:nvPr/>
          </p:nvGrpSpPr>
          <p:grpSpPr>
            <a:xfrm>
              <a:off x="-1" y="5965794"/>
              <a:ext cx="4251623" cy="892206"/>
              <a:chOff x="5357" y="0"/>
              <a:chExt cx="4685108" cy="892206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25" name="Pentagon 24">
                <a:extLst>
                  <a:ext uri="{FF2B5EF4-FFF2-40B4-BE49-F238E27FC236}">
                    <a16:creationId xmlns:a16="http://schemas.microsoft.com/office/drawing/2014/main" id="{37C15042-269F-F347-92A5-4E3C9970228F}"/>
                  </a:ext>
                </a:extLst>
              </p:cNvPr>
              <p:cNvSpPr/>
              <p:nvPr/>
            </p:nvSpPr>
            <p:spPr>
              <a:xfrm>
                <a:off x="5357" y="0"/>
                <a:ext cx="4685108" cy="892206"/>
              </a:xfrm>
              <a:prstGeom prst="homePlat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Pentagon 4">
                <a:extLst>
                  <a:ext uri="{FF2B5EF4-FFF2-40B4-BE49-F238E27FC236}">
                    <a16:creationId xmlns:a16="http://schemas.microsoft.com/office/drawing/2014/main" id="{D3ACA2DC-D107-4748-8208-EA79C68C7F32}"/>
                  </a:ext>
                </a:extLst>
              </p:cNvPr>
              <p:cNvSpPr txBox="1"/>
              <p:nvPr/>
            </p:nvSpPr>
            <p:spPr>
              <a:xfrm>
                <a:off x="5357" y="0"/>
                <a:ext cx="4462057" cy="89220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0688" tIns="85344" rIns="42672" bIns="85344" numCol="1" spcCol="1270" anchor="ctr" anchorCtr="0">
                <a:noAutofit/>
              </a:bodyPr>
              <a:lstStyle/>
              <a:p>
                <a:pPr marL="0" lvl="0" indent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3000" kern="1200" dirty="0"/>
                  <a:t>Multiple sequence alignment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B3846E1-A302-DA45-BC64-EDEDD2E0D2A3}"/>
                </a:ext>
              </a:extLst>
            </p:cNvPr>
            <p:cNvGrpSpPr/>
            <p:nvPr/>
          </p:nvGrpSpPr>
          <p:grpSpPr>
            <a:xfrm>
              <a:off x="3805520" y="5965794"/>
              <a:ext cx="4685108" cy="892206"/>
              <a:chOff x="3753444" y="0"/>
              <a:chExt cx="4685108" cy="892206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23" name="Chevron 22">
                <a:extLst>
                  <a:ext uri="{FF2B5EF4-FFF2-40B4-BE49-F238E27FC236}">
                    <a16:creationId xmlns:a16="http://schemas.microsoft.com/office/drawing/2014/main" id="{7DFD4825-EE12-5148-AE79-57F074A2C993}"/>
                  </a:ext>
                </a:extLst>
              </p:cNvPr>
              <p:cNvSpPr/>
              <p:nvPr/>
            </p:nvSpPr>
            <p:spPr>
              <a:xfrm>
                <a:off x="3753444" y="0"/>
                <a:ext cx="4685108" cy="892206"/>
              </a:xfrm>
              <a:prstGeom prst="chevron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shade val="50000"/>
                  <a:hueOff val="222839"/>
                  <a:satOff val="5970"/>
                  <a:lumOff val="2630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Chevron 4">
                <a:extLst>
                  <a:ext uri="{FF2B5EF4-FFF2-40B4-BE49-F238E27FC236}">
                    <a16:creationId xmlns:a16="http://schemas.microsoft.com/office/drawing/2014/main" id="{4FFF8B12-185C-874A-A472-47E9B955B85E}"/>
                  </a:ext>
                </a:extLst>
              </p:cNvPr>
              <p:cNvSpPr txBox="1"/>
              <p:nvPr/>
            </p:nvSpPr>
            <p:spPr>
              <a:xfrm>
                <a:off x="4199547" y="0"/>
                <a:ext cx="3792902" cy="89220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8016" tIns="85344" rIns="42672" bIns="85344" numCol="1" spcCol="1270" anchor="ctr" anchorCtr="0">
                <a:noAutofit/>
              </a:bodyPr>
              <a:lstStyle/>
              <a:p>
                <a:pPr marL="0" lvl="0" indent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3200" kern="1200" dirty="0"/>
                  <a:t>CRISPR/Cas9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9448BB4-268A-EE41-BC7F-A2B297087F2A}"/>
                </a:ext>
              </a:extLst>
            </p:cNvPr>
            <p:cNvGrpSpPr/>
            <p:nvPr/>
          </p:nvGrpSpPr>
          <p:grpSpPr>
            <a:xfrm>
              <a:off x="8044525" y="5965794"/>
              <a:ext cx="4147475" cy="892206"/>
              <a:chOff x="7506889" y="0"/>
              <a:chExt cx="4685108" cy="892206"/>
            </a:xfrm>
            <a:solidFill>
              <a:srgbClr val="0070C0"/>
            </a:solidFill>
          </p:grpSpPr>
          <p:sp>
            <p:nvSpPr>
              <p:cNvPr id="21" name="Chevron 20">
                <a:extLst>
                  <a:ext uri="{FF2B5EF4-FFF2-40B4-BE49-F238E27FC236}">
                    <a16:creationId xmlns:a16="http://schemas.microsoft.com/office/drawing/2014/main" id="{64C1B317-959D-A748-88D9-BC18ED1AAC6F}"/>
                  </a:ext>
                </a:extLst>
              </p:cNvPr>
              <p:cNvSpPr/>
              <p:nvPr/>
            </p:nvSpPr>
            <p:spPr>
              <a:xfrm>
                <a:off x="7506889" y="0"/>
                <a:ext cx="4685108" cy="892206"/>
              </a:xfrm>
              <a:prstGeom prst="chevron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shade val="50000"/>
                  <a:hueOff val="222839"/>
                  <a:satOff val="5970"/>
                  <a:lumOff val="2630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Chevron 4">
                <a:extLst>
                  <a:ext uri="{FF2B5EF4-FFF2-40B4-BE49-F238E27FC236}">
                    <a16:creationId xmlns:a16="http://schemas.microsoft.com/office/drawing/2014/main" id="{79C04F80-E7AA-D44C-A208-FAD2BBE415C4}"/>
                  </a:ext>
                </a:extLst>
              </p:cNvPr>
              <p:cNvSpPr txBox="1"/>
              <p:nvPr/>
            </p:nvSpPr>
            <p:spPr>
              <a:xfrm>
                <a:off x="7952992" y="0"/>
                <a:ext cx="3792902" cy="89220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8016" tIns="85344" rIns="42672" bIns="85344" numCol="1" spcCol="1270" anchor="ctr" anchorCtr="0">
                <a:noAutofit/>
              </a:bodyPr>
              <a:lstStyle/>
              <a:p>
                <a:pPr marL="0" lvl="0" indent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3200" kern="1200" dirty="0"/>
                  <a:t>Screening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20CE297-CDDA-5345-81BD-8CABD9CC45FE}"/>
              </a:ext>
            </a:extLst>
          </p:cNvPr>
          <p:cNvGrpSpPr/>
          <p:nvPr/>
        </p:nvGrpSpPr>
        <p:grpSpPr>
          <a:xfrm>
            <a:off x="5431748" y="1603660"/>
            <a:ext cx="5928510" cy="1470940"/>
            <a:chOff x="5393553" y="3380703"/>
            <a:chExt cx="5766984" cy="1206952"/>
          </a:xfrm>
        </p:grpSpPr>
        <p:pic>
          <p:nvPicPr>
            <p:cNvPr id="34" name="Picture 3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D819B17-7ED8-AE47-B2C7-5B33583E56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contrast="-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93553" y="3380703"/>
              <a:ext cx="1093117" cy="1206952"/>
            </a:xfrm>
            <a:prstGeom prst="rect">
              <a:avLst/>
            </a:prstGeom>
          </p:spPr>
        </p:pic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D5AC120C-11EB-3240-8086-7824B2542B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794454" y="3484411"/>
              <a:ext cx="1366083" cy="1025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5390399-37AA-1E4D-B31A-F38C295A49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  <a14:imgEffect>
                        <a14:brightnessContrast contrast="2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50150" y="3388020"/>
              <a:ext cx="1163247" cy="1199635"/>
            </a:xfrm>
            <a:prstGeom prst="rect">
              <a:avLst/>
            </a:prstGeom>
          </p:spPr>
        </p:pic>
        <p:pic>
          <p:nvPicPr>
            <p:cNvPr id="37" name="Picture 3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FFA4732-6FF9-FC45-AD13-0A40EF3FF4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  <a14:imgEffect>
                        <a14:brightnessContrast contrast="3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36787" y="3380703"/>
              <a:ext cx="1163247" cy="1206952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8A174F5-05D8-B74C-9984-698B9442190F}"/>
              </a:ext>
            </a:extLst>
          </p:cNvPr>
          <p:cNvGrpSpPr/>
          <p:nvPr/>
        </p:nvGrpSpPr>
        <p:grpSpPr>
          <a:xfrm>
            <a:off x="5334003" y="3140235"/>
            <a:ext cx="6026255" cy="1502328"/>
            <a:chOff x="5770897" y="3081638"/>
            <a:chExt cx="5759227" cy="1497051"/>
          </a:xfrm>
        </p:grpSpPr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id="{204F5834-2C1F-9A4B-AE3D-C0A043EDD8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195714" y="3151695"/>
              <a:ext cx="1334410" cy="1322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1" descr="Diagram&#10;&#10;Description automatically generated">
              <a:extLst>
                <a:ext uri="{FF2B5EF4-FFF2-40B4-BE49-F238E27FC236}">
                  <a16:creationId xmlns:a16="http://schemas.microsoft.com/office/drawing/2014/main" id="{7E7419BE-23E2-FF48-9D9F-FA3540AEA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70897" y="3168835"/>
              <a:ext cx="1319676" cy="1400839"/>
            </a:xfrm>
            <a:prstGeom prst="rect">
              <a:avLst/>
            </a:prstGeom>
          </p:spPr>
        </p:pic>
        <p:pic>
          <p:nvPicPr>
            <p:cNvPr id="43" name="Picture 42" descr="Diagram&#10;&#10;Description automatically generated">
              <a:extLst>
                <a:ext uri="{FF2B5EF4-FFF2-40B4-BE49-F238E27FC236}">
                  <a16:creationId xmlns:a16="http://schemas.microsoft.com/office/drawing/2014/main" id="{A2473D88-9A44-4F40-8C4F-C46D31A22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18566" y="3177851"/>
              <a:ext cx="1312384" cy="1400838"/>
            </a:xfrm>
            <a:prstGeom prst="rect">
              <a:avLst/>
            </a:prstGeom>
          </p:spPr>
        </p:pic>
        <p:pic>
          <p:nvPicPr>
            <p:cNvPr id="44" name="Picture 43" descr="Diagram&#10;&#10;Description automatically generated">
              <a:extLst>
                <a:ext uri="{FF2B5EF4-FFF2-40B4-BE49-F238E27FC236}">
                  <a16:creationId xmlns:a16="http://schemas.microsoft.com/office/drawing/2014/main" id="{BD92E3B8-DF4C-994A-98D3-7BB6E76BC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679716" y="3081638"/>
              <a:ext cx="1346637" cy="1462957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EF1B14A-BC62-8644-A7F6-465E586CA0DB}"/>
              </a:ext>
            </a:extLst>
          </p:cNvPr>
          <p:cNvGrpSpPr/>
          <p:nvPr/>
        </p:nvGrpSpPr>
        <p:grpSpPr>
          <a:xfrm>
            <a:off x="3673098" y="1589295"/>
            <a:ext cx="1056813" cy="3053267"/>
            <a:chOff x="3673098" y="1589295"/>
            <a:chExt cx="1056813" cy="3053267"/>
          </a:xfrm>
        </p:grpSpPr>
        <p:sp>
          <p:nvSpPr>
            <p:cNvPr id="7" name="Left Bracket 6">
              <a:extLst>
                <a:ext uri="{FF2B5EF4-FFF2-40B4-BE49-F238E27FC236}">
                  <a16:creationId xmlns:a16="http://schemas.microsoft.com/office/drawing/2014/main" id="{7DE4C50A-216D-6A4C-BBA5-47CD9A815B22}"/>
                </a:ext>
              </a:extLst>
            </p:cNvPr>
            <p:cNvSpPr/>
            <p:nvPr/>
          </p:nvSpPr>
          <p:spPr>
            <a:xfrm>
              <a:off x="4150804" y="1589295"/>
              <a:ext cx="579107" cy="3053267"/>
            </a:xfrm>
            <a:prstGeom prst="leftBracket">
              <a:avLst>
                <a:gd name="adj" fmla="val 0"/>
              </a:avLst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00F271C-C5BE-BF4C-AB18-3BED8E9F34E2}"/>
                </a:ext>
              </a:extLst>
            </p:cNvPr>
            <p:cNvCxnSpPr/>
            <p:nvPr/>
          </p:nvCxnSpPr>
          <p:spPr>
            <a:xfrm>
              <a:off x="3673098" y="3140234"/>
              <a:ext cx="47770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6617694-5A85-0D4B-98E9-BA81A3C2CF1E}"/>
              </a:ext>
            </a:extLst>
          </p:cNvPr>
          <p:cNvGrpSpPr/>
          <p:nvPr/>
        </p:nvGrpSpPr>
        <p:grpSpPr>
          <a:xfrm>
            <a:off x="889357" y="1242223"/>
            <a:ext cx="2494812" cy="3872914"/>
            <a:chOff x="889357" y="1242223"/>
            <a:chExt cx="2086207" cy="347630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FC22400-9EB6-A446-9E4D-F42F98EA89EE}"/>
                </a:ext>
              </a:extLst>
            </p:cNvPr>
            <p:cNvSpPr txBox="1"/>
            <p:nvPr/>
          </p:nvSpPr>
          <p:spPr>
            <a:xfrm>
              <a:off x="993268" y="2081627"/>
              <a:ext cx="1094661" cy="7094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venir Next" panose="020B0503020202020204" pitchFamily="34" charset="0"/>
                </a:rPr>
                <a:t>FGFR2 </a:t>
              </a:r>
            </a:p>
            <a:p>
              <a:r>
                <a:rPr lang="en-US" dirty="0">
                  <a:latin typeface="Avenir Next" panose="020B0503020202020204" pitchFamily="34" charset="0"/>
                </a:rPr>
                <a:t>mutant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B5B4639-5C57-544D-A41A-95B881672C7D}"/>
                </a:ext>
              </a:extLst>
            </p:cNvPr>
            <p:cNvSpPr txBox="1"/>
            <p:nvPr/>
          </p:nvSpPr>
          <p:spPr>
            <a:xfrm>
              <a:off x="889357" y="1531099"/>
              <a:ext cx="1302485" cy="4053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venir Next" panose="020B0503020202020204" pitchFamily="34" charset="0"/>
                </a:rPr>
                <a:t>Wildtype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C271B9B-9A6A-1149-8D48-653AF62C4121}"/>
                </a:ext>
              </a:extLst>
            </p:cNvPr>
            <p:cNvSpPr txBox="1"/>
            <p:nvPr/>
          </p:nvSpPr>
          <p:spPr>
            <a:xfrm>
              <a:off x="1059667" y="2842574"/>
              <a:ext cx="824307" cy="4053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venir Next" panose="020B0503020202020204" pitchFamily="34" charset="0"/>
                </a:rPr>
                <a:t>S134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A8B5196-72F7-AE43-8E80-D36903B1CE97}"/>
                </a:ext>
              </a:extLst>
            </p:cNvPr>
            <p:cNvSpPr txBox="1"/>
            <p:nvPr/>
          </p:nvSpPr>
          <p:spPr>
            <a:xfrm>
              <a:off x="1059667" y="3429548"/>
              <a:ext cx="824307" cy="4053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venir Next" panose="020B0503020202020204" pitchFamily="34" charset="0"/>
                </a:rPr>
                <a:t>S233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A91733E-CADA-D34A-A473-A5AA03EEE39B}"/>
                </a:ext>
              </a:extLst>
            </p:cNvPr>
            <p:cNvSpPr txBox="1"/>
            <p:nvPr/>
          </p:nvSpPr>
          <p:spPr>
            <a:xfrm>
              <a:off x="1059667" y="4059298"/>
              <a:ext cx="824307" cy="4053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venir Next" panose="020B0503020202020204" pitchFamily="34" charset="0"/>
                </a:rPr>
                <a:t>S274</a:t>
              </a:r>
            </a:p>
          </p:txBody>
        </p:sp>
        <p:pic>
          <p:nvPicPr>
            <p:cNvPr id="4" name="Picture 3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7B0F1C3A-FCAC-EA47-8FC2-7CC4C7447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039637" y="1242223"/>
              <a:ext cx="935927" cy="34763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8784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4E06E-FEC9-A64B-B671-D545B88F6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7774" y="494003"/>
            <a:ext cx="12203149" cy="56212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venir Next" panose="020B0503020202020204" pitchFamily="34" charset="0"/>
              </a:rPr>
              <a:t>Aim 2: </a:t>
            </a:r>
            <a:r>
              <a:rPr lang="en-US" sz="3200" b="1" dirty="0">
                <a:latin typeface="Avenir Next" panose="020B0503020202020204" pitchFamily="34" charset="0"/>
              </a:rPr>
              <a:t>Identify differentially expressed genes important for bone development in FGFR2 mutant mice</a:t>
            </a:r>
            <a:endParaRPr lang="en-US" sz="3200" dirty="0"/>
          </a:p>
        </p:txBody>
      </p:sp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0DCC1880-A4F7-8643-AAE0-CDA7942B2B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1616076"/>
              </p:ext>
            </p:extLst>
          </p:nvPr>
        </p:nvGraphicFramePr>
        <p:xfrm>
          <a:off x="0" y="6171324"/>
          <a:ext cx="12191998" cy="686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EFAAF2CC-1039-CA48-8B1F-D3FD779669BA}"/>
              </a:ext>
            </a:extLst>
          </p:cNvPr>
          <p:cNvGrpSpPr/>
          <p:nvPr/>
        </p:nvGrpSpPr>
        <p:grpSpPr>
          <a:xfrm>
            <a:off x="749322" y="1233061"/>
            <a:ext cx="4163664" cy="4391877"/>
            <a:chOff x="1767732" y="1194536"/>
            <a:chExt cx="4163664" cy="439187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8CA6824-62C7-0546-BF73-745D22EA3E2A}"/>
                </a:ext>
              </a:extLst>
            </p:cNvPr>
            <p:cNvSpPr txBox="1"/>
            <p:nvPr/>
          </p:nvSpPr>
          <p:spPr>
            <a:xfrm>
              <a:off x="1812822" y="2358047"/>
              <a:ext cx="9541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venir Next" panose="020B0503020202020204" pitchFamily="34" charset="0"/>
                </a:rPr>
                <a:t>FGFR2 </a:t>
              </a:r>
            </a:p>
            <a:p>
              <a:r>
                <a:rPr lang="en-US" dirty="0">
                  <a:latin typeface="Avenir Next" panose="020B0503020202020204" pitchFamily="34" charset="0"/>
                </a:rPr>
                <a:t>mutant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831E9DC-D620-0C49-80ED-8039648E596A}"/>
                </a:ext>
              </a:extLst>
            </p:cNvPr>
            <p:cNvSpPr txBox="1"/>
            <p:nvPr/>
          </p:nvSpPr>
          <p:spPr>
            <a:xfrm>
              <a:off x="1767732" y="1621257"/>
              <a:ext cx="1135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venir Next" panose="020B0503020202020204" pitchFamily="34" charset="0"/>
                </a:rPr>
                <a:t>Wildtype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1FDF962-966D-5147-A740-25D3C21CD75B}"/>
                </a:ext>
              </a:extLst>
            </p:cNvPr>
            <p:cNvSpPr txBox="1"/>
            <p:nvPr/>
          </p:nvSpPr>
          <p:spPr>
            <a:xfrm>
              <a:off x="1930642" y="3329828"/>
              <a:ext cx="718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venir Next" panose="020B0503020202020204" pitchFamily="34" charset="0"/>
                </a:rPr>
                <a:t>S134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D5943C5-75DD-6D44-983A-8E69947AADA6}"/>
                </a:ext>
              </a:extLst>
            </p:cNvPr>
            <p:cNvSpPr txBox="1"/>
            <p:nvPr/>
          </p:nvSpPr>
          <p:spPr>
            <a:xfrm>
              <a:off x="1921203" y="4146852"/>
              <a:ext cx="718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venir Next" panose="020B0503020202020204" pitchFamily="34" charset="0"/>
                </a:rPr>
                <a:t>S233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00C0DD-A229-5A47-916B-39769292DF51}"/>
                </a:ext>
              </a:extLst>
            </p:cNvPr>
            <p:cNvSpPr txBox="1"/>
            <p:nvPr/>
          </p:nvSpPr>
          <p:spPr>
            <a:xfrm>
              <a:off x="1921203" y="5026300"/>
              <a:ext cx="718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venir Next" panose="020B0503020202020204" pitchFamily="34" charset="0"/>
                </a:rPr>
                <a:t>S274</a:t>
              </a:r>
            </a:p>
          </p:txBody>
        </p:sp>
        <p:pic>
          <p:nvPicPr>
            <p:cNvPr id="36" name="Picture 35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6710797-83E5-9443-A508-8B0B07D64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61489" y="1194536"/>
              <a:ext cx="3069907" cy="4391877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EAD5F7D-53EA-BC48-835D-11CF33723E87}"/>
              </a:ext>
            </a:extLst>
          </p:cNvPr>
          <p:cNvGrpSpPr/>
          <p:nvPr/>
        </p:nvGrpSpPr>
        <p:grpSpPr>
          <a:xfrm>
            <a:off x="5140526" y="1172205"/>
            <a:ext cx="6409285" cy="4883041"/>
            <a:chOff x="5140526" y="1172205"/>
            <a:chExt cx="6409285" cy="4883041"/>
          </a:xfrm>
        </p:grpSpPr>
        <p:pic>
          <p:nvPicPr>
            <p:cNvPr id="12" name="Picture 11" descr="Shape, arrow, rectangle&#10;&#10;Description automatically generated">
              <a:extLst>
                <a:ext uri="{FF2B5EF4-FFF2-40B4-BE49-F238E27FC236}">
                  <a16:creationId xmlns:a16="http://schemas.microsoft.com/office/drawing/2014/main" id="{8B213BE5-3042-6B47-9544-610610B92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73787" y="3081558"/>
              <a:ext cx="1126746" cy="492790"/>
            </a:xfrm>
            <a:prstGeom prst="rect">
              <a:avLst/>
            </a:prstGeom>
          </p:spPr>
        </p:pic>
        <p:pic>
          <p:nvPicPr>
            <p:cNvPr id="4" name="Picture 3" descr="A picture containing text, printer&#10;&#10;Description automatically generated">
              <a:extLst>
                <a:ext uri="{FF2B5EF4-FFF2-40B4-BE49-F238E27FC236}">
                  <a16:creationId xmlns:a16="http://schemas.microsoft.com/office/drawing/2014/main" id="{8EAF66E1-8204-FB48-9548-E1A4F7356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695611" y="2159909"/>
              <a:ext cx="1854200" cy="1968500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58C03C6-A585-AB44-B512-FCCAADEBC116}"/>
                </a:ext>
              </a:extLst>
            </p:cNvPr>
            <p:cNvGrpSpPr/>
            <p:nvPr/>
          </p:nvGrpSpPr>
          <p:grpSpPr>
            <a:xfrm>
              <a:off x="5140526" y="2033445"/>
              <a:ext cx="1056813" cy="3053267"/>
              <a:chOff x="3673098" y="1589295"/>
              <a:chExt cx="1056813" cy="3053267"/>
            </a:xfrm>
          </p:grpSpPr>
          <p:sp>
            <p:nvSpPr>
              <p:cNvPr id="27" name="Left Bracket 26">
                <a:extLst>
                  <a:ext uri="{FF2B5EF4-FFF2-40B4-BE49-F238E27FC236}">
                    <a16:creationId xmlns:a16="http://schemas.microsoft.com/office/drawing/2014/main" id="{70DC9833-53AA-3D47-913F-8218101773FF}"/>
                  </a:ext>
                </a:extLst>
              </p:cNvPr>
              <p:cNvSpPr/>
              <p:nvPr/>
            </p:nvSpPr>
            <p:spPr>
              <a:xfrm>
                <a:off x="4150804" y="1589295"/>
                <a:ext cx="579107" cy="3053267"/>
              </a:xfrm>
              <a:prstGeom prst="leftBracket">
                <a:avLst>
                  <a:gd name="adj" fmla="val 0"/>
                </a:avLst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86C2261A-F443-C846-8C19-77DCE24DBB69}"/>
                  </a:ext>
                </a:extLst>
              </p:cNvPr>
              <p:cNvCxnSpPr/>
              <p:nvPr/>
            </p:nvCxnSpPr>
            <p:spPr>
              <a:xfrm>
                <a:off x="3673098" y="3140234"/>
                <a:ext cx="47770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138E057-25F5-3449-AE4E-0CCEAB7941BE}"/>
                </a:ext>
              </a:extLst>
            </p:cNvPr>
            <p:cNvGrpSpPr/>
            <p:nvPr/>
          </p:nvGrpSpPr>
          <p:grpSpPr>
            <a:xfrm>
              <a:off x="6313869" y="1172205"/>
              <a:ext cx="2199084" cy="4883041"/>
              <a:chOff x="6392417" y="1152516"/>
              <a:chExt cx="2199084" cy="488304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4D9D60C7-42E9-374D-B721-CD2816D75F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92417" y="1152516"/>
                <a:ext cx="599383" cy="4843663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2370DFD3-7DF9-9D48-BC3A-0946BAC731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49861" y="1162552"/>
                <a:ext cx="599383" cy="4843663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6A8469CD-0C8C-6748-9224-8754592817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64907" y="1172588"/>
                <a:ext cx="599383" cy="4843663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F94BC2F5-278A-1B4A-AA49-277B618ACA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92118" y="1191894"/>
                <a:ext cx="599383" cy="48436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659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4E06E-FEC9-A64B-B671-D545B88F6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21" y="256860"/>
            <a:ext cx="12203149" cy="78582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venir Next" panose="020B0503020202020204" pitchFamily="34" charset="0"/>
              </a:rPr>
              <a:t>Aim 2: </a:t>
            </a:r>
            <a:r>
              <a:rPr lang="en-US" sz="3200" b="1" dirty="0">
                <a:latin typeface="Avenir Next" panose="020B0503020202020204" pitchFamily="34" charset="0"/>
              </a:rPr>
              <a:t>Identify differentially expressed genes important for bone development in FGFR2 mutant mice</a:t>
            </a:r>
            <a:endParaRPr lang="en-US" sz="3200" dirty="0"/>
          </a:p>
        </p:txBody>
      </p: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78577F6E-24D7-0E4A-BEAA-FFAA334C90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5140330"/>
              </p:ext>
            </p:extLst>
          </p:nvPr>
        </p:nvGraphicFramePr>
        <p:xfrm>
          <a:off x="1" y="5803868"/>
          <a:ext cx="12304449" cy="1054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B413B230-80EF-FC4C-B891-864A24A20D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9791152"/>
              </p:ext>
            </p:extLst>
          </p:nvPr>
        </p:nvGraphicFramePr>
        <p:xfrm>
          <a:off x="0" y="6030942"/>
          <a:ext cx="12191998" cy="827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AEF2EA69-B98F-684C-912D-E5F14ADD5661}"/>
              </a:ext>
            </a:extLst>
          </p:cNvPr>
          <p:cNvSpPr txBox="1"/>
          <p:nvPr/>
        </p:nvSpPr>
        <p:spPr>
          <a:xfrm>
            <a:off x="160050" y="5117186"/>
            <a:ext cx="118718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dirty="0">
                <a:latin typeface="Avenir Next" panose="020B0503020202020204" pitchFamily="34" charset="0"/>
              </a:rPr>
              <a:t>Hypothesis: Differentially expressed genes involved bone cell proliferation will be present in the second trimester of embryonic development which is GD 10–20 in mice </a:t>
            </a: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37D7A519-9C4B-F648-96C0-ADCA7308426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40890" y="1251738"/>
            <a:ext cx="836134" cy="237207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47AFBB8-4943-EB4F-A1E9-A6F0FA1BF5BD}"/>
              </a:ext>
            </a:extLst>
          </p:cNvPr>
          <p:cNvSpPr txBox="1"/>
          <p:nvPr/>
        </p:nvSpPr>
        <p:spPr>
          <a:xfrm>
            <a:off x="4528547" y="2182118"/>
            <a:ext cx="2467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Avenir Next" panose="020B0503020202020204" pitchFamily="34" charset="0"/>
              </a:rPr>
              <a:t>Immunoglobulin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Avenir Next" panose="020B0503020202020204" pitchFamily="34" charset="0"/>
              </a:rPr>
              <a:t>domain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A3D0315-60A9-EC44-928E-B3C6D3BD8002}"/>
              </a:ext>
            </a:extLst>
          </p:cNvPr>
          <p:cNvSpPr txBox="1"/>
          <p:nvPr/>
        </p:nvSpPr>
        <p:spPr>
          <a:xfrm>
            <a:off x="4528547" y="1375428"/>
            <a:ext cx="3046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1AEAF"/>
                </a:solidFill>
                <a:latin typeface="Avenir Next" panose="020B0503020202020204" pitchFamily="34" charset="0"/>
              </a:rPr>
              <a:t>Positive regulation of </a:t>
            </a:r>
          </a:p>
          <a:p>
            <a:r>
              <a:rPr lang="en-US" sz="2000" b="1" dirty="0">
                <a:solidFill>
                  <a:srgbClr val="61AEAF"/>
                </a:solidFill>
                <a:latin typeface="Avenir Next" panose="020B0503020202020204" pitchFamily="34" charset="0"/>
              </a:rPr>
              <a:t>developmental growth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A0D4FD-A23F-7148-83ED-78376278417D}"/>
              </a:ext>
            </a:extLst>
          </p:cNvPr>
          <p:cNvSpPr txBox="1"/>
          <p:nvPr/>
        </p:nvSpPr>
        <p:spPr>
          <a:xfrm>
            <a:off x="4667912" y="2876119"/>
            <a:ext cx="21886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venir Next" panose="020B0503020202020204" pitchFamily="34" charset="0"/>
              </a:rPr>
              <a:t>Skeletal system 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venir Next" panose="020B0503020202020204" pitchFamily="34" charset="0"/>
              </a:rPr>
              <a:t>morphogenesis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767EC9-F054-1747-B31F-C8D4C0105E85}"/>
              </a:ext>
            </a:extLst>
          </p:cNvPr>
          <p:cNvGrpSpPr/>
          <p:nvPr/>
        </p:nvGrpSpPr>
        <p:grpSpPr>
          <a:xfrm>
            <a:off x="408961" y="1251738"/>
            <a:ext cx="3725501" cy="3751911"/>
            <a:chOff x="408961" y="1251738"/>
            <a:chExt cx="3725501" cy="375191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D2880A5-1948-0040-AD9E-B0902045F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08961" y="3602037"/>
              <a:ext cx="2943385" cy="1401612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C95E77D-79A6-0A4F-BB3D-F435DF072AFC}"/>
                </a:ext>
              </a:extLst>
            </p:cNvPr>
            <p:cNvGrpSpPr/>
            <p:nvPr/>
          </p:nvGrpSpPr>
          <p:grpSpPr>
            <a:xfrm>
              <a:off x="499327" y="1251738"/>
              <a:ext cx="2943386" cy="2372076"/>
              <a:chOff x="917780" y="1135413"/>
              <a:chExt cx="2819400" cy="2598148"/>
            </a:xfrm>
          </p:grpSpPr>
          <p:pic>
            <p:nvPicPr>
              <p:cNvPr id="17" name="Picture 16" descr="Background pattern&#10;&#10;Description automatically generated">
                <a:extLst>
                  <a:ext uri="{FF2B5EF4-FFF2-40B4-BE49-F238E27FC236}">
                    <a16:creationId xmlns:a16="http://schemas.microsoft.com/office/drawing/2014/main" id="{D91DE049-B8F1-3B41-9335-B23F3EC49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17780" y="2209561"/>
                <a:ext cx="2819400" cy="1524000"/>
              </a:xfrm>
              <a:prstGeom prst="rect">
                <a:avLst/>
              </a:prstGeom>
            </p:spPr>
          </p:pic>
          <p:pic>
            <p:nvPicPr>
              <p:cNvPr id="28" name="Picture 27" descr="Background pattern&#10;&#10;Description automatically generated">
                <a:extLst>
                  <a:ext uri="{FF2B5EF4-FFF2-40B4-BE49-F238E27FC236}">
                    <a16:creationId xmlns:a16="http://schemas.microsoft.com/office/drawing/2014/main" id="{C7A13112-E4BA-5847-809D-73E6665F5B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17780" y="1135413"/>
                <a:ext cx="2819400" cy="1524000"/>
              </a:xfrm>
              <a:prstGeom prst="rect">
                <a:avLst/>
              </a:prstGeom>
            </p:spPr>
          </p:pic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E285C15-D4AE-864C-89FA-8AE861A399AF}"/>
                </a:ext>
              </a:extLst>
            </p:cNvPr>
            <p:cNvSpPr txBox="1"/>
            <p:nvPr/>
          </p:nvSpPr>
          <p:spPr>
            <a:xfrm>
              <a:off x="3257299" y="4204387"/>
              <a:ext cx="8771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venir Next" panose="020B0503020202020204" pitchFamily="34" charset="0"/>
                </a:rPr>
                <a:t>GD15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2521C4-DAAC-F74B-8A7D-FEDA859B980E}"/>
              </a:ext>
            </a:extLst>
          </p:cNvPr>
          <p:cNvGrpSpPr/>
          <p:nvPr/>
        </p:nvGrpSpPr>
        <p:grpSpPr>
          <a:xfrm>
            <a:off x="8057540" y="1056033"/>
            <a:ext cx="3407439" cy="4013783"/>
            <a:chOff x="8057540" y="1056033"/>
            <a:chExt cx="3407439" cy="401378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29E9CB3-0459-DB44-8EFD-ADD0E77B90B2}"/>
                </a:ext>
              </a:extLst>
            </p:cNvPr>
            <p:cNvSpPr txBox="1"/>
            <p:nvPr/>
          </p:nvSpPr>
          <p:spPr>
            <a:xfrm>
              <a:off x="8637776" y="4667946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venir Next" panose="020B0503020202020204" pitchFamily="34" charset="0"/>
                </a:rPr>
                <a:t>mutant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60385-E7C9-A545-9136-357D28B96CD1}"/>
                </a:ext>
              </a:extLst>
            </p:cNvPr>
            <p:cNvSpPr txBox="1"/>
            <p:nvPr/>
          </p:nvSpPr>
          <p:spPr>
            <a:xfrm>
              <a:off x="8208756" y="4641149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venir Next" panose="020B0503020202020204" pitchFamily="34" charset="0"/>
                </a:rPr>
                <a:t>WT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53BB21C-5385-444B-BF86-C038A338E441}"/>
                </a:ext>
              </a:extLst>
            </p:cNvPr>
            <p:cNvSpPr txBox="1"/>
            <p:nvPr/>
          </p:nvSpPr>
          <p:spPr>
            <a:xfrm>
              <a:off x="9443317" y="4657595"/>
              <a:ext cx="82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venir Next" panose="020B0503020202020204" pitchFamily="34" charset="0"/>
                </a:rPr>
                <a:t>S134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36B8593-B22C-EF46-9183-04C9226269B0}"/>
                </a:ext>
              </a:extLst>
            </p:cNvPr>
            <p:cNvSpPr txBox="1"/>
            <p:nvPr/>
          </p:nvSpPr>
          <p:spPr>
            <a:xfrm>
              <a:off x="9999714" y="4670001"/>
              <a:ext cx="832229" cy="388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venir Next" panose="020B0503020202020204" pitchFamily="34" charset="0"/>
                </a:rPr>
                <a:t>S233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8638268-F532-4744-A4FA-2D6264C477CA}"/>
                </a:ext>
              </a:extLst>
            </p:cNvPr>
            <p:cNvSpPr txBox="1"/>
            <p:nvPr/>
          </p:nvSpPr>
          <p:spPr>
            <a:xfrm>
              <a:off x="10632750" y="4681610"/>
              <a:ext cx="832229" cy="388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venir Next" panose="020B0503020202020204" pitchFamily="34" charset="0"/>
                </a:rPr>
                <a:t>S274</a:t>
              </a:r>
            </a:p>
          </p:txBody>
        </p:sp>
        <p:pic>
          <p:nvPicPr>
            <p:cNvPr id="7" name="Picture 6" descr="Chart, bar chart&#10;&#10;Description automatically generated">
              <a:extLst>
                <a:ext uri="{FF2B5EF4-FFF2-40B4-BE49-F238E27FC236}">
                  <a16:creationId xmlns:a16="http://schemas.microsoft.com/office/drawing/2014/main" id="{3D75B703-64DF-BC4A-9DE9-AF9C240E3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057540" y="1056033"/>
              <a:ext cx="3286289" cy="3535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211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4E06E-FEC9-A64B-B671-D545B88F6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9304" y="134930"/>
            <a:ext cx="12203149" cy="115632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venir Next" panose="020B0503020202020204" pitchFamily="34" charset="0"/>
              </a:rPr>
              <a:t>Aim 2: </a:t>
            </a:r>
            <a:r>
              <a:rPr lang="en-US" sz="3200" b="1" dirty="0">
                <a:latin typeface="Avenir Next" panose="020B0503020202020204" pitchFamily="34" charset="0"/>
              </a:rPr>
              <a:t>Identify differentially expressed genes important for bone development in FGFR2 mutant mice</a:t>
            </a:r>
            <a:endParaRPr lang="en-US" sz="3200" dirty="0"/>
          </a:p>
        </p:txBody>
      </p:sp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60AD8C79-898D-AB44-A4C6-10AF0EB283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1159374"/>
              </p:ext>
            </p:extLst>
          </p:nvPr>
        </p:nvGraphicFramePr>
        <p:xfrm>
          <a:off x="0" y="6024185"/>
          <a:ext cx="12191998" cy="833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745871B-5FE8-E849-9F87-912685C4B042}"/>
              </a:ext>
            </a:extLst>
          </p:cNvPr>
          <p:cNvSpPr txBox="1"/>
          <p:nvPr/>
        </p:nvSpPr>
        <p:spPr>
          <a:xfrm>
            <a:off x="86321" y="5223966"/>
            <a:ext cx="118718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dirty="0">
                <a:latin typeface="Avenir Next" panose="020B0503020202020204" pitchFamily="34" charset="0"/>
              </a:rPr>
              <a:t>Hypothesis: Differentially expressed genes involved bone cell proliferation will be present in the second trimester of embryonic development which is GD 10–20 in mice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7444934-3287-C447-A215-CB62A0EA97C0}"/>
              </a:ext>
            </a:extLst>
          </p:cNvPr>
          <p:cNvGrpSpPr/>
          <p:nvPr/>
        </p:nvGrpSpPr>
        <p:grpSpPr>
          <a:xfrm>
            <a:off x="114235" y="1472445"/>
            <a:ext cx="1019828" cy="3438238"/>
            <a:chOff x="1836814" y="1685995"/>
            <a:chExt cx="1315004" cy="396725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32CC5C9-7E94-A541-9B45-CCD5F161B01B}"/>
                </a:ext>
              </a:extLst>
            </p:cNvPr>
            <p:cNvSpPr txBox="1"/>
            <p:nvPr/>
          </p:nvSpPr>
          <p:spPr>
            <a:xfrm>
              <a:off x="1889044" y="2460438"/>
              <a:ext cx="1105182" cy="679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venir Next" panose="020B0503020202020204" pitchFamily="34" charset="0"/>
                </a:rPr>
                <a:t>FGFR2 </a:t>
              </a:r>
            </a:p>
            <a:p>
              <a:r>
                <a:rPr lang="en-US" dirty="0">
                  <a:latin typeface="Avenir Next" panose="020B0503020202020204" pitchFamily="34" charset="0"/>
                </a:rPr>
                <a:t>mutant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2672EC4-4521-1D46-82EC-9D44A2035468}"/>
                </a:ext>
              </a:extLst>
            </p:cNvPr>
            <p:cNvSpPr txBox="1"/>
            <p:nvPr/>
          </p:nvSpPr>
          <p:spPr>
            <a:xfrm>
              <a:off x="1836814" y="1685995"/>
              <a:ext cx="1315004" cy="388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venir Next" panose="020B0503020202020204" pitchFamily="34" charset="0"/>
                </a:rPr>
                <a:t>Wildtype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28180A0-16EC-DE49-8974-8325433E4FC3}"/>
                </a:ext>
              </a:extLst>
            </p:cNvPr>
            <p:cNvSpPr txBox="1"/>
            <p:nvPr/>
          </p:nvSpPr>
          <p:spPr>
            <a:xfrm>
              <a:off x="2025520" y="3481880"/>
              <a:ext cx="832229" cy="388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venir Next" panose="020B0503020202020204" pitchFamily="34" charset="0"/>
                </a:rPr>
                <a:t>S134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470890E-43A1-E54E-801E-133DFF27E430}"/>
                </a:ext>
              </a:extLst>
            </p:cNvPr>
            <p:cNvSpPr txBox="1"/>
            <p:nvPr/>
          </p:nvSpPr>
          <p:spPr>
            <a:xfrm>
              <a:off x="2014586" y="4340657"/>
              <a:ext cx="832229" cy="388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venir Next" panose="020B0503020202020204" pitchFamily="34" charset="0"/>
                </a:rPr>
                <a:t>S233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1645CF7-5C99-A54C-94E7-8982EA1B8631}"/>
                </a:ext>
              </a:extLst>
            </p:cNvPr>
            <p:cNvSpPr txBox="1"/>
            <p:nvPr/>
          </p:nvSpPr>
          <p:spPr>
            <a:xfrm>
              <a:off x="2014586" y="5265048"/>
              <a:ext cx="832229" cy="388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venir Next" panose="020B0503020202020204" pitchFamily="34" charset="0"/>
                </a:rPr>
                <a:t>S274</a:t>
              </a:r>
            </a:p>
          </p:txBody>
        </p:sp>
      </p:grp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CC505D4-E8E3-5A45-809B-13CC3BC896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7453" y="1510606"/>
            <a:ext cx="1357670" cy="3286991"/>
          </a:xfrm>
          <a:prstGeom prst="rect">
            <a:avLst/>
          </a:prstGeom>
        </p:spPr>
      </p:pic>
      <p:pic>
        <p:nvPicPr>
          <p:cNvPr id="34" name="Picture 33" descr="A pair of scissors&#10;&#10;Description automatically generated with medium confidence">
            <a:extLst>
              <a:ext uri="{FF2B5EF4-FFF2-40B4-BE49-F238E27FC236}">
                <a16:creationId xmlns:a16="http://schemas.microsoft.com/office/drawing/2014/main" id="{2D1DBB9C-6A31-CD46-8239-6370AB597A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89624" y="2029999"/>
            <a:ext cx="2061573" cy="174311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7398385-436F-7F4C-87C4-080A19482225}"/>
              </a:ext>
            </a:extLst>
          </p:cNvPr>
          <p:cNvGrpSpPr/>
          <p:nvPr/>
        </p:nvGrpSpPr>
        <p:grpSpPr>
          <a:xfrm>
            <a:off x="5411733" y="1827501"/>
            <a:ext cx="6397976" cy="2660485"/>
            <a:chOff x="5411733" y="1827501"/>
            <a:chExt cx="6397976" cy="2660485"/>
          </a:xfrm>
        </p:grpSpPr>
        <p:pic>
          <p:nvPicPr>
            <p:cNvPr id="18" name="Picture 17" descr="Shape, arrow, rectangle&#10;&#10;Description automatically generated">
              <a:extLst>
                <a:ext uri="{FF2B5EF4-FFF2-40B4-BE49-F238E27FC236}">
                  <a16:creationId xmlns:a16="http://schemas.microsoft.com/office/drawing/2014/main" id="{0FC5B48F-21E2-3246-A368-E7D4365B3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411733" y="2826228"/>
              <a:ext cx="1203925" cy="539067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D22CDD7-BE7B-AC4F-B572-C09BD5B120F0}"/>
                </a:ext>
              </a:extLst>
            </p:cNvPr>
            <p:cNvGrpSpPr/>
            <p:nvPr/>
          </p:nvGrpSpPr>
          <p:grpSpPr>
            <a:xfrm>
              <a:off x="7036231" y="1827501"/>
              <a:ext cx="4773478" cy="2660485"/>
              <a:chOff x="7036231" y="1827501"/>
              <a:chExt cx="4773478" cy="2660485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12B52D98-A9B0-0248-9602-5E167F479A0C}"/>
                  </a:ext>
                </a:extLst>
              </p:cNvPr>
              <p:cNvGrpSpPr/>
              <p:nvPr/>
            </p:nvGrpSpPr>
            <p:grpSpPr>
              <a:xfrm>
                <a:off x="7036231" y="1827501"/>
                <a:ext cx="4773478" cy="1156327"/>
                <a:chOff x="5393553" y="3380703"/>
                <a:chExt cx="5766984" cy="1206952"/>
              </a:xfrm>
            </p:grpSpPr>
            <p:pic>
              <p:nvPicPr>
                <p:cNvPr id="37" name="Picture 36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4A10FE04-A7FB-334F-A18B-E367F9AD46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 cstate="print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saturation sat="0"/>
                          </a14:imgEffect>
                          <a14:imgEffect>
                            <a14:brightnessContrast contrast="-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393553" y="3380703"/>
                  <a:ext cx="1093117" cy="1206952"/>
                </a:xfrm>
                <a:prstGeom prst="rect">
                  <a:avLst/>
                </a:prstGeom>
              </p:spPr>
            </p:pic>
            <p:pic>
              <p:nvPicPr>
                <p:cNvPr id="38" name="Picture 2">
                  <a:extLst>
                    <a:ext uri="{FF2B5EF4-FFF2-40B4-BE49-F238E27FC236}">
                      <a16:creationId xmlns:a16="http://schemas.microsoft.com/office/drawing/2014/main" id="{632B579E-4352-914A-81F6-E2A2EEE2D83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3" cstate="print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9794454" y="3484411"/>
                  <a:ext cx="1366083" cy="102592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" name="Picture 38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54CB2342-AA87-3A4E-8CAC-0BC8E82A34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5" cstate="print">
                  <a:extLst>
                    <a:ext uri="{BEBA8EAE-BF5A-486C-A8C5-ECC9F3942E4B}">
                      <a14:imgProps xmlns:a14="http://schemas.microsoft.com/office/drawing/2010/main">
                        <a14:imgLayer r:embed="rId16">
                          <a14:imgEffect>
                            <a14:saturation sat="0"/>
                          </a14:imgEffect>
                          <a14:imgEffect>
                            <a14:brightnessContrast contrast="27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8350150" y="3388020"/>
                  <a:ext cx="1163247" cy="1199635"/>
                </a:xfrm>
                <a:prstGeom prst="rect">
                  <a:avLst/>
                </a:prstGeom>
              </p:spPr>
            </p:pic>
            <p:pic>
              <p:nvPicPr>
                <p:cNvPr id="40" name="Picture 39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EDBD4B0C-36A4-2F43-8E70-753F30B1ED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7" cstate="print">
                  <a:extLst>
                    <a:ext uri="{BEBA8EAE-BF5A-486C-A8C5-ECC9F3942E4B}">
                      <a14:imgProps xmlns:a14="http://schemas.microsoft.com/office/drawing/2010/main">
                        <a14:imgLayer r:embed="rId18">
                          <a14:imgEffect>
                            <a14:saturation sat="0"/>
                          </a14:imgEffect>
                          <a14:imgEffect>
                            <a14:brightnessContrast contrast="32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836787" y="3380703"/>
                  <a:ext cx="1163247" cy="1206952"/>
                </a:xfrm>
                <a:prstGeom prst="rect">
                  <a:avLst/>
                </a:prstGeom>
              </p:spPr>
            </p:pic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20B89D08-AD11-7E4C-A3BD-55CB2FCA7644}"/>
                  </a:ext>
                </a:extLst>
              </p:cNvPr>
              <p:cNvGrpSpPr/>
              <p:nvPr/>
            </p:nvGrpSpPr>
            <p:grpSpPr>
              <a:xfrm>
                <a:off x="7036231" y="3223039"/>
                <a:ext cx="4773478" cy="1264947"/>
                <a:chOff x="5770897" y="3081638"/>
                <a:chExt cx="5759227" cy="1497051"/>
              </a:xfrm>
            </p:grpSpPr>
            <p:pic>
              <p:nvPicPr>
                <p:cNvPr id="42" name="Picture 2">
                  <a:extLst>
                    <a:ext uri="{FF2B5EF4-FFF2-40B4-BE49-F238E27FC236}">
                      <a16:creationId xmlns:a16="http://schemas.microsoft.com/office/drawing/2014/main" id="{2EA1B39E-8E37-6C46-A8DB-346521FCD41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9" cstate="print">
                  <a:extLst>
                    <a:ext uri="{BEBA8EAE-BF5A-486C-A8C5-ECC9F3942E4B}">
                      <a14:imgProps xmlns:a14="http://schemas.microsoft.com/office/drawing/2010/main">
                        <a14:imgLayer r:embed="rId20">
                          <a14:imgEffect>
                            <a14:saturation sat="4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10195714" y="3151695"/>
                  <a:ext cx="1334410" cy="132284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" name="Picture 42" descr="Diagram&#10;&#10;Description automatically generated">
                  <a:extLst>
                    <a:ext uri="{FF2B5EF4-FFF2-40B4-BE49-F238E27FC236}">
                      <a16:creationId xmlns:a16="http://schemas.microsoft.com/office/drawing/2014/main" id="{BFB68394-FE29-5A46-AA0D-EF97B004C0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 cstate="print">
                  <a:extLst>
                    <a:ext uri="{BEBA8EAE-BF5A-486C-A8C5-ECC9F3942E4B}">
                      <a14:imgProps xmlns:a14="http://schemas.microsoft.com/office/drawing/2010/main">
                        <a14:imgLayer r:embed="rId22">
                          <a14:imgEffect>
                            <a14:saturation sat="4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70897" y="3168835"/>
                  <a:ext cx="1319676" cy="1400839"/>
                </a:xfrm>
                <a:prstGeom prst="rect">
                  <a:avLst/>
                </a:prstGeom>
              </p:spPr>
            </p:pic>
            <p:pic>
              <p:nvPicPr>
                <p:cNvPr id="44" name="Picture 43" descr="Diagram&#10;&#10;Description automatically generated">
                  <a:extLst>
                    <a:ext uri="{FF2B5EF4-FFF2-40B4-BE49-F238E27FC236}">
                      <a16:creationId xmlns:a16="http://schemas.microsoft.com/office/drawing/2014/main" id="{1391D80C-8CA9-C14F-BB71-C1F9CE004D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 cstate="print">
                  <a:extLst>
                    <a:ext uri="{BEBA8EAE-BF5A-486C-A8C5-ECC9F3942E4B}">
                      <a14:imgProps xmlns:a14="http://schemas.microsoft.com/office/drawing/2010/main">
                        <a14:imgLayer r:embed="rId24">
                          <a14:imgEffect>
                            <a14:saturation sat="4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18566" y="3177851"/>
                  <a:ext cx="1312384" cy="1400838"/>
                </a:xfrm>
                <a:prstGeom prst="rect">
                  <a:avLst/>
                </a:prstGeom>
              </p:spPr>
            </p:pic>
            <p:pic>
              <p:nvPicPr>
                <p:cNvPr id="45" name="Picture 44" descr="Diagram&#10;&#10;Description automatically generated">
                  <a:extLst>
                    <a:ext uri="{FF2B5EF4-FFF2-40B4-BE49-F238E27FC236}">
                      <a16:creationId xmlns:a16="http://schemas.microsoft.com/office/drawing/2014/main" id="{AC0035F2-C81E-1D4D-8B75-D688197A1D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5" cstate="print">
                  <a:extLst>
                    <a:ext uri="{BEBA8EAE-BF5A-486C-A8C5-ECC9F3942E4B}">
                      <a14:imgProps xmlns:a14="http://schemas.microsoft.com/office/drawing/2010/main">
                        <a14:imgLayer r:embed="rId26">
                          <a14:imgEffect>
                            <a14:saturation sat="4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79716" y="3081638"/>
                  <a:ext cx="1346637" cy="1462957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FAF0DE0-B18B-1447-BBBE-3ED5A7917A4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268046" y="1169878"/>
            <a:ext cx="880022" cy="396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1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17F1E-CE16-8647-8EC2-7C0029A9C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39" y="186391"/>
            <a:ext cx="11704320" cy="1037976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Avenir Next" panose="020B0503020202020204" pitchFamily="34" charset="0"/>
              </a:rPr>
              <a:t>Aim 3: </a:t>
            </a:r>
            <a:r>
              <a:rPr lang="en-US" sz="3400" b="1" dirty="0">
                <a:latin typeface="Avenir Next" panose="020B0503020202020204" pitchFamily="34" charset="0"/>
              </a:rPr>
              <a:t>Quantify proteins involved bone growth during embryonic development </a:t>
            </a:r>
            <a:endParaRPr lang="en-US" sz="3400" dirty="0"/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017F53ED-F44F-FB4B-A77D-5C059CCF9B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3502182"/>
              </p:ext>
            </p:extLst>
          </p:nvPr>
        </p:nvGraphicFramePr>
        <p:xfrm>
          <a:off x="0" y="6106332"/>
          <a:ext cx="12191998" cy="751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BAA1DFB0-52B2-D24A-B3B1-3417688819D4}"/>
              </a:ext>
            </a:extLst>
          </p:cNvPr>
          <p:cNvGrpSpPr/>
          <p:nvPr/>
        </p:nvGrpSpPr>
        <p:grpSpPr>
          <a:xfrm>
            <a:off x="1869339" y="1417587"/>
            <a:ext cx="1323046" cy="4309433"/>
            <a:chOff x="1836814" y="1685995"/>
            <a:chExt cx="1315004" cy="396725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A4BEF9D-71DB-8244-BAF7-0BA06C7871AE}"/>
                </a:ext>
              </a:extLst>
            </p:cNvPr>
            <p:cNvSpPr txBox="1"/>
            <p:nvPr/>
          </p:nvSpPr>
          <p:spPr>
            <a:xfrm>
              <a:off x="1889044" y="2460438"/>
              <a:ext cx="1105182" cy="679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venir Next" panose="020B0503020202020204" pitchFamily="34" charset="0"/>
                </a:rPr>
                <a:t>FGFR2 </a:t>
              </a:r>
            </a:p>
            <a:p>
              <a:r>
                <a:rPr lang="en-US" dirty="0">
                  <a:latin typeface="Avenir Next" panose="020B0503020202020204" pitchFamily="34" charset="0"/>
                </a:rPr>
                <a:t>mutant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8A3E56E-51F5-DC4E-BE68-9D013EBB8A4E}"/>
                </a:ext>
              </a:extLst>
            </p:cNvPr>
            <p:cNvSpPr txBox="1"/>
            <p:nvPr/>
          </p:nvSpPr>
          <p:spPr>
            <a:xfrm>
              <a:off x="1836814" y="1685995"/>
              <a:ext cx="1315004" cy="388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venir Next" panose="020B0503020202020204" pitchFamily="34" charset="0"/>
                </a:rPr>
                <a:t>Wildtype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5623A42-BFCD-914C-801B-730DEF37AC2E}"/>
                </a:ext>
              </a:extLst>
            </p:cNvPr>
            <p:cNvSpPr txBox="1"/>
            <p:nvPr/>
          </p:nvSpPr>
          <p:spPr>
            <a:xfrm>
              <a:off x="2025520" y="3481880"/>
              <a:ext cx="832229" cy="388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venir Next" panose="020B0503020202020204" pitchFamily="34" charset="0"/>
                </a:rPr>
                <a:t>S134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6913A44-E765-A24C-8EB5-F2C66E5B684D}"/>
                </a:ext>
              </a:extLst>
            </p:cNvPr>
            <p:cNvSpPr txBox="1"/>
            <p:nvPr/>
          </p:nvSpPr>
          <p:spPr>
            <a:xfrm>
              <a:off x="2014586" y="4340657"/>
              <a:ext cx="832229" cy="388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venir Next" panose="020B0503020202020204" pitchFamily="34" charset="0"/>
                </a:rPr>
                <a:t>S233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9FFC708-522B-8E46-A6B5-AF1F17882EF4}"/>
                </a:ext>
              </a:extLst>
            </p:cNvPr>
            <p:cNvSpPr txBox="1"/>
            <p:nvPr/>
          </p:nvSpPr>
          <p:spPr>
            <a:xfrm>
              <a:off x="2014586" y="5265048"/>
              <a:ext cx="832229" cy="388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venir Next" panose="020B0503020202020204" pitchFamily="34" charset="0"/>
                </a:rPr>
                <a:t>S274</a:t>
              </a:r>
            </a:p>
          </p:txBody>
        </p:sp>
      </p:grp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C9B3938-BD5E-6D4D-BCC3-0CDAC239D0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8467" y="2787951"/>
            <a:ext cx="1505958" cy="156870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DAB5C7A-5A90-8D4F-92C3-E84C962DED65}"/>
              </a:ext>
            </a:extLst>
          </p:cNvPr>
          <p:cNvGrpSpPr/>
          <p:nvPr/>
        </p:nvGrpSpPr>
        <p:grpSpPr>
          <a:xfrm>
            <a:off x="7940173" y="1076529"/>
            <a:ext cx="2825619" cy="4602662"/>
            <a:chOff x="7940173" y="1076529"/>
            <a:chExt cx="2825619" cy="4602662"/>
          </a:xfrm>
        </p:grpSpPr>
        <p:pic>
          <p:nvPicPr>
            <p:cNvPr id="29" name="Picture 28" descr="Shape, arrow, rectangle&#10;&#10;Description automatically generated">
              <a:extLst>
                <a:ext uri="{FF2B5EF4-FFF2-40B4-BE49-F238E27FC236}">
                  <a16:creationId xmlns:a16="http://schemas.microsoft.com/office/drawing/2014/main" id="{71376BD7-C863-F341-B258-31B781DA6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40173" y="3191859"/>
              <a:ext cx="1317451" cy="474282"/>
            </a:xfrm>
            <a:prstGeom prst="rect">
              <a:avLst/>
            </a:prstGeom>
          </p:spPr>
        </p:pic>
        <p:pic>
          <p:nvPicPr>
            <p:cNvPr id="31" name="Picture 30" descr="Graphical user interface, application, Word&#10;&#10;Description automatically generated">
              <a:extLst>
                <a:ext uri="{FF2B5EF4-FFF2-40B4-BE49-F238E27FC236}">
                  <a16:creationId xmlns:a16="http://schemas.microsoft.com/office/drawing/2014/main" id="{5A21B29F-6456-9640-ABD7-E2E5A9A6E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604570" y="1076529"/>
              <a:ext cx="1161222" cy="460266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B795FF2-CDCB-F342-A77E-EACF18D29C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5831" y="902563"/>
            <a:ext cx="625272" cy="5052874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0EC13AC-B02D-104E-8C42-50AB381EACD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05188" y="1144070"/>
            <a:ext cx="2494156" cy="47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1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017F53ED-F44F-FB4B-A77D-5C059CCF9B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019433"/>
              </p:ext>
            </p:extLst>
          </p:nvPr>
        </p:nvGraphicFramePr>
        <p:xfrm>
          <a:off x="0" y="6137328"/>
          <a:ext cx="12191998" cy="720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B46A2F6D-2A13-324A-B4A5-E27C2DD52E7D}"/>
              </a:ext>
            </a:extLst>
          </p:cNvPr>
          <p:cNvSpPr txBox="1"/>
          <p:nvPr/>
        </p:nvSpPr>
        <p:spPr>
          <a:xfrm>
            <a:off x="243839" y="5306331"/>
            <a:ext cx="11630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Hypothesis: Proteins that interact with FGFR2 involved in embryonic skeletal development will be in elevated levels and those with immunoglobulin domains will have reduced levels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AC025D8-115E-6D4B-8B65-DCA950224045}"/>
              </a:ext>
            </a:extLst>
          </p:cNvPr>
          <p:cNvGrpSpPr/>
          <p:nvPr/>
        </p:nvGrpSpPr>
        <p:grpSpPr>
          <a:xfrm>
            <a:off x="625999" y="1129381"/>
            <a:ext cx="1415072" cy="4076973"/>
            <a:chOff x="1836814" y="1685995"/>
            <a:chExt cx="1315004" cy="396725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F086F53-4D86-6546-9DD3-3C62AADC2054}"/>
                </a:ext>
              </a:extLst>
            </p:cNvPr>
            <p:cNvSpPr txBox="1"/>
            <p:nvPr/>
          </p:nvSpPr>
          <p:spPr>
            <a:xfrm>
              <a:off x="1889044" y="2460438"/>
              <a:ext cx="1105182" cy="679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venir Next" panose="020B0503020202020204" pitchFamily="34" charset="0"/>
                </a:rPr>
                <a:t>FGFR2 </a:t>
              </a:r>
            </a:p>
            <a:p>
              <a:r>
                <a:rPr lang="en-US" dirty="0">
                  <a:latin typeface="Avenir Next" panose="020B0503020202020204" pitchFamily="34" charset="0"/>
                </a:rPr>
                <a:t>mutant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38933CD-175E-AB44-A7D6-F77384A2C67F}"/>
                </a:ext>
              </a:extLst>
            </p:cNvPr>
            <p:cNvSpPr txBox="1"/>
            <p:nvPr/>
          </p:nvSpPr>
          <p:spPr>
            <a:xfrm>
              <a:off x="1836814" y="1685995"/>
              <a:ext cx="1315004" cy="388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venir Next" panose="020B0503020202020204" pitchFamily="34" charset="0"/>
                </a:rPr>
                <a:t>Wildtype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5162AFA-8EAB-3E47-B808-5B5F8D484222}"/>
                </a:ext>
              </a:extLst>
            </p:cNvPr>
            <p:cNvSpPr txBox="1"/>
            <p:nvPr/>
          </p:nvSpPr>
          <p:spPr>
            <a:xfrm>
              <a:off x="2025520" y="3481880"/>
              <a:ext cx="832229" cy="388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venir Next" panose="020B0503020202020204" pitchFamily="34" charset="0"/>
                </a:rPr>
                <a:t>S134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CEE2382-97A9-0940-A044-725661F30F49}"/>
                </a:ext>
              </a:extLst>
            </p:cNvPr>
            <p:cNvSpPr txBox="1"/>
            <p:nvPr/>
          </p:nvSpPr>
          <p:spPr>
            <a:xfrm>
              <a:off x="2014586" y="4340657"/>
              <a:ext cx="832229" cy="388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venir Next" panose="020B0503020202020204" pitchFamily="34" charset="0"/>
                </a:rPr>
                <a:t>S233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965DD49-2727-7D48-A017-6322AF881828}"/>
                </a:ext>
              </a:extLst>
            </p:cNvPr>
            <p:cNvSpPr txBox="1"/>
            <p:nvPr/>
          </p:nvSpPr>
          <p:spPr>
            <a:xfrm>
              <a:off x="2014586" y="5265048"/>
              <a:ext cx="832229" cy="388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venir Next" panose="020B0503020202020204" pitchFamily="34" charset="0"/>
                </a:rPr>
                <a:t>S274</a:t>
              </a: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0A171059-16DC-1643-8A08-0336166460CC}"/>
              </a:ext>
            </a:extLst>
          </p:cNvPr>
          <p:cNvSpPr txBox="1">
            <a:spLocks/>
          </p:cNvSpPr>
          <p:nvPr/>
        </p:nvSpPr>
        <p:spPr>
          <a:xfrm>
            <a:off x="243839" y="186391"/>
            <a:ext cx="11704320" cy="1037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Avenir Next" panose="020B0503020202020204" pitchFamily="34" charset="0"/>
              </a:rPr>
              <a:t>Aim 3: </a:t>
            </a:r>
            <a:r>
              <a:rPr lang="en-US" sz="3400" b="1" dirty="0">
                <a:latin typeface="Avenir Next" panose="020B0503020202020204" pitchFamily="34" charset="0"/>
              </a:rPr>
              <a:t>Quantify proteins involved bone growth during embryonic development </a:t>
            </a:r>
            <a:endParaRPr lang="en-US" sz="34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2FE0C9E-0642-6C41-8745-5DF9339ED9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9434" y="845233"/>
            <a:ext cx="563797" cy="4556084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0049EC1A-7184-2D41-9A45-EEDE148902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9807" y="1176151"/>
            <a:ext cx="3243164" cy="407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50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F6F6A-45E3-9F47-960C-0352D434A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6537"/>
            <a:ext cx="12192000" cy="721041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Nova" panose="020B0504020202020204" pitchFamily="34" charset="0"/>
              </a:rPr>
              <a:t>Key features of Apert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79019-936A-A94A-B1DE-1F2CF92FF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8461" y="5382139"/>
            <a:ext cx="6005945" cy="65468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4100" b="1" dirty="0">
                <a:solidFill>
                  <a:srgbClr val="64807B"/>
                </a:solidFill>
                <a:latin typeface="Arial Nova" panose="020B0504020202020204" pitchFamily="34" charset="0"/>
                <a:cs typeface="Arial Hebrew" pitchFamily="2" charset="-79"/>
              </a:rPr>
              <a:t>acrocephalo</a:t>
            </a:r>
            <a:r>
              <a:rPr lang="en-US" sz="4100" b="1" dirty="0">
                <a:solidFill>
                  <a:srgbClr val="4C649D"/>
                </a:solidFill>
                <a:latin typeface="Arial Nova" panose="020B0504020202020204" pitchFamily="34" charset="0"/>
                <a:cs typeface="Arial Hebrew" pitchFamily="2" charset="-79"/>
              </a:rPr>
              <a:t>syndactyly</a:t>
            </a:r>
          </a:p>
          <a:p>
            <a:endParaRPr lang="en-US" sz="18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CD0D429-77E2-F246-895C-0765AEFDA30A}"/>
              </a:ext>
            </a:extLst>
          </p:cNvPr>
          <p:cNvSpPr txBox="1">
            <a:spLocks/>
          </p:cNvSpPr>
          <p:nvPr/>
        </p:nvSpPr>
        <p:spPr>
          <a:xfrm>
            <a:off x="2623987" y="6016957"/>
            <a:ext cx="6944026" cy="6546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500" b="1" dirty="0">
                <a:solidFill>
                  <a:srgbClr val="64807B"/>
                </a:solidFill>
                <a:latin typeface="Arial Nova" panose="020B0504020202020204" pitchFamily="34" charset="0"/>
                <a:cs typeface="Arial Hebrew" pitchFamily="2" charset="-79"/>
              </a:rPr>
              <a:t>tall or peaked skull </a:t>
            </a:r>
            <a:r>
              <a:rPr lang="en-US" sz="3500" b="1" dirty="0">
                <a:solidFill>
                  <a:schemeClr val="bg1"/>
                </a:solidFill>
                <a:latin typeface="Arial Nova" panose="020B0504020202020204" pitchFamily="34" charset="0"/>
                <a:cs typeface="Arial Hebrew" pitchFamily="2" charset="-79"/>
              </a:rPr>
              <a:t>&amp; </a:t>
            </a:r>
            <a:r>
              <a:rPr lang="en-US" sz="3500" b="1" dirty="0">
                <a:solidFill>
                  <a:srgbClr val="4C649D"/>
                </a:solidFill>
                <a:latin typeface="Arial Nova" panose="020B0504020202020204" pitchFamily="34" charset="0"/>
                <a:cs typeface="Arial Hebrew" pitchFamily="2" charset="-79"/>
              </a:rPr>
              <a:t>fused digits</a:t>
            </a:r>
          </a:p>
          <a:p>
            <a:endParaRPr lang="en-US" sz="1800" dirty="0"/>
          </a:p>
        </p:txBody>
      </p:sp>
      <p:pic>
        <p:nvPicPr>
          <p:cNvPr id="4098" name="Picture 2" descr="Apert Syndrome Baby">
            <a:extLst>
              <a:ext uri="{FF2B5EF4-FFF2-40B4-BE49-F238E27FC236}">
                <a16:creationId xmlns:a16="http://schemas.microsoft.com/office/drawing/2014/main" id="{D89F2FBA-C5CF-C747-BF97-E7F6BF2134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9005" y="1450714"/>
            <a:ext cx="2399324" cy="2211856"/>
          </a:xfrm>
          <a:prstGeom prst="rect">
            <a:avLst/>
          </a:prstGeom>
          <a:noFill/>
          <a:scene3d>
            <a:camera prst="orthographicFront">
              <a:rot lat="0" lon="10799977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9C9AB6A1-F4CF-C54A-830B-95F0F1542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84914" y="1470473"/>
            <a:ext cx="2209975" cy="224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close-up of a person's foot&#10;&#10;Description automatically generated with medium confidence">
            <a:extLst>
              <a:ext uri="{FF2B5EF4-FFF2-40B4-BE49-F238E27FC236}">
                <a16:creationId xmlns:a16="http://schemas.microsoft.com/office/drawing/2014/main" id="{611D678A-2E8E-8F4E-94B5-B742FB4EE8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9837" y="1450714"/>
            <a:ext cx="2295834" cy="2246870"/>
          </a:xfrm>
          <a:prstGeom prst="rect">
            <a:avLst/>
          </a:prstGeom>
        </p:spPr>
      </p:pic>
      <p:pic>
        <p:nvPicPr>
          <p:cNvPr id="17" name="Picture 16" descr="A picture containing person, baby, child, hand&#10;&#10;Description automatically generated">
            <a:extLst>
              <a:ext uri="{FF2B5EF4-FFF2-40B4-BE49-F238E27FC236}">
                <a16:creationId xmlns:a16="http://schemas.microsoft.com/office/drawing/2014/main" id="{2E925EA3-6EBC-7A45-9926-C317114A1F1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0619" y="1550302"/>
            <a:ext cx="2255381" cy="2124606"/>
          </a:xfrm>
          <a:prstGeom prst="rect">
            <a:avLst/>
          </a:prstGeom>
        </p:spPr>
      </p:pic>
      <p:pic>
        <p:nvPicPr>
          <p:cNvPr id="10" name="Picture 9" descr="A picture containing porcelain&#10;&#10;Description automatically generated">
            <a:extLst>
              <a:ext uri="{FF2B5EF4-FFF2-40B4-BE49-F238E27FC236}">
                <a16:creationId xmlns:a16="http://schemas.microsoft.com/office/drawing/2014/main" id="{CA1F0F34-9A89-3D48-A364-4F8B471E7A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930" y="3879828"/>
            <a:ext cx="1575175" cy="13804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D44882-1FC4-2347-91E6-213B7D06CC3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6543" y="3951745"/>
            <a:ext cx="1126716" cy="13076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B51807-3B10-CD40-852C-864D0AE9C1B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4397" y="3951745"/>
            <a:ext cx="1126716" cy="14502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87E222-C14F-2C40-A205-D49D03257DB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700" y="3893267"/>
            <a:ext cx="1261217" cy="152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0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EE01F7AE-CF9F-3448-9150-40D1AEBE9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668" y="974596"/>
            <a:ext cx="2943385" cy="1401612"/>
          </a:xfrm>
          <a:prstGeom prst="rect">
            <a:avLst/>
          </a:prstGeom>
        </p:spPr>
      </p:pic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017F53ED-F44F-FB4B-A77D-5C059CCF9B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8147674"/>
              </p:ext>
            </p:extLst>
          </p:nvPr>
        </p:nvGraphicFramePr>
        <p:xfrm>
          <a:off x="0" y="6137328"/>
          <a:ext cx="12191998" cy="720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7" name="Picture 16" descr="Shape, arrow, rectangle&#10;&#10;Description automatically generated">
            <a:extLst>
              <a:ext uri="{FF2B5EF4-FFF2-40B4-BE49-F238E27FC236}">
                <a16:creationId xmlns:a16="http://schemas.microsoft.com/office/drawing/2014/main" id="{7C708C98-0F4E-AF41-A633-E1E751AE7C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75661" y="2823985"/>
            <a:ext cx="1172087" cy="699061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0BC1E5BC-CD38-944E-8766-5AF9B93143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47748" y="2013405"/>
            <a:ext cx="1178920" cy="2854227"/>
          </a:xfrm>
          <a:prstGeom prst="rect">
            <a:avLst/>
          </a:prstGeom>
        </p:spPr>
      </p:pic>
      <p:pic>
        <p:nvPicPr>
          <p:cNvPr id="27" name="Picture 26" descr="Shape&#10;&#10;Description automatically generated">
            <a:extLst>
              <a:ext uri="{FF2B5EF4-FFF2-40B4-BE49-F238E27FC236}">
                <a16:creationId xmlns:a16="http://schemas.microsoft.com/office/drawing/2014/main" id="{376A0EDF-5A88-E847-94AD-01E9FF847B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54911" y="2322942"/>
            <a:ext cx="686258" cy="644667"/>
          </a:xfrm>
          <a:prstGeom prst="rect">
            <a:avLst/>
          </a:prstGeom>
        </p:spPr>
      </p:pic>
      <p:pic>
        <p:nvPicPr>
          <p:cNvPr id="28" name="Picture 27" descr="Shape&#10;&#10;Description automatically generated">
            <a:extLst>
              <a:ext uri="{FF2B5EF4-FFF2-40B4-BE49-F238E27FC236}">
                <a16:creationId xmlns:a16="http://schemas.microsoft.com/office/drawing/2014/main" id="{D8E448E0-B9EA-1446-987C-39C88644EF1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54911" y="3154417"/>
            <a:ext cx="686258" cy="655530"/>
          </a:xfrm>
          <a:prstGeom prst="rect">
            <a:avLst/>
          </a:prstGeom>
        </p:spPr>
      </p:pic>
      <p:pic>
        <p:nvPicPr>
          <p:cNvPr id="29" name="Picture 28" descr="Shape&#10;&#10;Description automatically generated">
            <a:extLst>
              <a:ext uri="{FF2B5EF4-FFF2-40B4-BE49-F238E27FC236}">
                <a16:creationId xmlns:a16="http://schemas.microsoft.com/office/drawing/2014/main" id="{025E6AF9-65DD-2B43-82DB-94E6A164DA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5635" y="3943204"/>
            <a:ext cx="980925" cy="905469"/>
          </a:xfrm>
          <a:prstGeom prst="rect">
            <a:avLst/>
          </a:prstGeom>
        </p:spPr>
      </p:pic>
      <p:pic>
        <p:nvPicPr>
          <p:cNvPr id="30" name="Picture 29" descr="Shape&#10;&#10;Description automatically generated">
            <a:extLst>
              <a:ext uri="{FF2B5EF4-FFF2-40B4-BE49-F238E27FC236}">
                <a16:creationId xmlns:a16="http://schemas.microsoft.com/office/drawing/2014/main" id="{95196B24-D8E0-CC4C-9266-14389A71349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31010" y="4040685"/>
            <a:ext cx="710159" cy="655531"/>
          </a:xfrm>
          <a:prstGeom prst="rect">
            <a:avLst/>
          </a:prstGeom>
        </p:spPr>
      </p:pic>
      <p:pic>
        <p:nvPicPr>
          <p:cNvPr id="31" name="Picture 30" descr="Shape&#10;&#10;Description automatically generated">
            <a:extLst>
              <a:ext uri="{FF2B5EF4-FFF2-40B4-BE49-F238E27FC236}">
                <a16:creationId xmlns:a16="http://schemas.microsoft.com/office/drawing/2014/main" id="{1E771DB0-B023-D04B-BD53-9F007D32675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6630" y="3259041"/>
            <a:ext cx="524005" cy="500542"/>
          </a:xfrm>
          <a:prstGeom prst="rect">
            <a:avLst/>
          </a:prstGeom>
        </p:spPr>
      </p:pic>
      <p:pic>
        <p:nvPicPr>
          <p:cNvPr id="32" name="Picture 31" descr="Shape&#10;&#10;Description automatically generated">
            <a:extLst>
              <a:ext uri="{FF2B5EF4-FFF2-40B4-BE49-F238E27FC236}">
                <a16:creationId xmlns:a16="http://schemas.microsoft.com/office/drawing/2014/main" id="{03A14589-DB68-3142-B03D-D65E9041C1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38170" y="2235404"/>
            <a:ext cx="980924" cy="921475"/>
          </a:xfrm>
          <a:prstGeom prst="rect">
            <a:avLst/>
          </a:prstGeom>
        </p:spPr>
      </p:pic>
      <p:pic>
        <p:nvPicPr>
          <p:cNvPr id="33" name="Picture 32" descr="Shape&#10;&#10;Description automatically generated">
            <a:extLst>
              <a:ext uri="{FF2B5EF4-FFF2-40B4-BE49-F238E27FC236}">
                <a16:creationId xmlns:a16="http://schemas.microsoft.com/office/drawing/2014/main" id="{C5183FB5-4061-5F4A-9039-73A68FA499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51026" y="3979025"/>
            <a:ext cx="900247" cy="830997"/>
          </a:xfrm>
          <a:prstGeom prst="rect">
            <a:avLst/>
          </a:prstGeom>
        </p:spPr>
      </p:pic>
      <p:pic>
        <p:nvPicPr>
          <p:cNvPr id="34" name="Picture 33" descr="Shape&#10;&#10;Description automatically generated">
            <a:extLst>
              <a:ext uri="{FF2B5EF4-FFF2-40B4-BE49-F238E27FC236}">
                <a16:creationId xmlns:a16="http://schemas.microsoft.com/office/drawing/2014/main" id="{D86CC6C0-200F-ED4D-82F2-78C8BCF3AD2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98296" y="3290332"/>
            <a:ext cx="605706" cy="578585"/>
          </a:xfrm>
          <a:prstGeom prst="rect">
            <a:avLst/>
          </a:prstGeom>
        </p:spPr>
      </p:pic>
      <p:pic>
        <p:nvPicPr>
          <p:cNvPr id="35" name="Picture 34" descr="Shape&#10;&#10;Description automatically generated">
            <a:extLst>
              <a:ext uri="{FF2B5EF4-FFF2-40B4-BE49-F238E27FC236}">
                <a16:creationId xmlns:a16="http://schemas.microsoft.com/office/drawing/2014/main" id="{CA2F99BA-9BA9-534D-B7D5-67F51BD492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97845" y="2375515"/>
            <a:ext cx="746938" cy="70166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B9A158B-E77B-7142-8443-D67D6FA303BD}"/>
              </a:ext>
            </a:extLst>
          </p:cNvPr>
          <p:cNvSpPr txBox="1"/>
          <p:nvPr/>
        </p:nvSpPr>
        <p:spPr>
          <a:xfrm>
            <a:off x="8615822" y="4871601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Next" panose="020B0503020202020204" pitchFamily="34" charset="0"/>
              </a:rPr>
              <a:t>WT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C14460E-326B-5E4B-92AA-2ABD35B82F30}"/>
              </a:ext>
            </a:extLst>
          </p:cNvPr>
          <p:cNvSpPr txBox="1"/>
          <p:nvPr/>
        </p:nvSpPr>
        <p:spPr>
          <a:xfrm>
            <a:off x="9227902" y="4881955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Next" panose="020B0503020202020204" pitchFamily="34" charset="0"/>
              </a:rPr>
              <a:t>mutant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F6FF425-42AA-F14C-81F2-B52B2E7B0E27}"/>
              </a:ext>
            </a:extLst>
          </p:cNvPr>
          <p:cNvSpPr txBox="1"/>
          <p:nvPr/>
        </p:nvSpPr>
        <p:spPr>
          <a:xfrm>
            <a:off x="10185743" y="4866457"/>
            <a:ext cx="2006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Next" panose="020B0503020202020204" pitchFamily="34" charset="0"/>
              </a:rPr>
              <a:t>S134, S233, S274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49CD2A1-97ED-024A-8D51-3C453BA1E065}"/>
              </a:ext>
            </a:extLst>
          </p:cNvPr>
          <p:cNvSpPr txBox="1"/>
          <p:nvPr/>
        </p:nvSpPr>
        <p:spPr>
          <a:xfrm>
            <a:off x="243839" y="5306331"/>
            <a:ext cx="11630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Hypothesis: Proteins that interact with FGFR2 involved in embryonic skeletal development will be in elevated levels and those with immunoglobulin domains will have reduced levels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7EFD4D4-ACED-0F4F-B832-C03AC0D07DE2}"/>
              </a:ext>
            </a:extLst>
          </p:cNvPr>
          <p:cNvGrpSpPr/>
          <p:nvPr/>
        </p:nvGrpSpPr>
        <p:grpSpPr>
          <a:xfrm>
            <a:off x="625999" y="1500463"/>
            <a:ext cx="1124016" cy="3705891"/>
            <a:chOff x="1836814" y="1685995"/>
            <a:chExt cx="1315004" cy="396725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DC0441E-09A8-FB44-9061-28FE1CCB0262}"/>
                </a:ext>
              </a:extLst>
            </p:cNvPr>
            <p:cNvSpPr txBox="1"/>
            <p:nvPr/>
          </p:nvSpPr>
          <p:spPr>
            <a:xfrm>
              <a:off x="1889044" y="2460438"/>
              <a:ext cx="1105182" cy="679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venir Next" panose="020B0503020202020204" pitchFamily="34" charset="0"/>
                </a:rPr>
                <a:t>FGFR2 </a:t>
              </a:r>
            </a:p>
            <a:p>
              <a:r>
                <a:rPr lang="en-US" dirty="0">
                  <a:latin typeface="Avenir Next" panose="020B0503020202020204" pitchFamily="34" charset="0"/>
                </a:rPr>
                <a:t>mutant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F9C4391-0C20-CF41-8985-247B121A0F2A}"/>
                </a:ext>
              </a:extLst>
            </p:cNvPr>
            <p:cNvSpPr txBox="1"/>
            <p:nvPr/>
          </p:nvSpPr>
          <p:spPr>
            <a:xfrm>
              <a:off x="1836814" y="1685995"/>
              <a:ext cx="1315004" cy="388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venir Next" panose="020B0503020202020204" pitchFamily="34" charset="0"/>
                </a:rPr>
                <a:t>Wildtype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AAC221D-145F-B449-AE0B-64740FC15E8C}"/>
                </a:ext>
              </a:extLst>
            </p:cNvPr>
            <p:cNvSpPr txBox="1"/>
            <p:nvPr/>
          </p:nvSpPr>
          <p:spPr>
            <a:xfrm>
              <a:off x="2025520" y="3481880"/>
              <a:ext cx="832229" cy="388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venir Next" panose="020B0503020202020204" pitchFamily="34" charset="0"/>
                </a:rPr>
                <a:t>S134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C974215-DF79-4B4A-BF69-E33DB70A96FE}"/>
                </a:ext>
              </a:extLst>
            </p:cNvPr>
            <p:cNvSpPr txBox="1"/>
            <p:nvPr/>
          </p:nvSpPr>
          <p:spPr>
            <a:xfrm>
              <a:off x="2014586" y="4340657"/>
              <a:ext cx="832229" cy="388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venir Next" panose="020B0503020202020204" pitchFamily="34" charset="0"/>
                </a:rPr>
                <a:t>S233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E886FA7-3F04-F747-B066-9016B4569950}"/>
                </a:ext>
              </a:extLst>
            </p:cNvPr>
            <p:cNvSpPr txBox="1"/>
            <p:nvPr/>
          </p:nvSpPr>
          <p:spPr>
            <a:xfrm>
              <a:off x="2014586" y="5265048"/>
              <a:ext cx="832229" cy="388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venir Next" panose="020B0503020202020204" pitchFamily="34" charset="0"/>
                </a:rPr>
                <a:t>S274</a:t>
              </a:r>
            </a:p>
          </p:txBody>
        </p:sp>
      </p:grpSp>
      <p:pic>
        <p:nvPicPr>
          <p:cNvPr id="47" name="Picture 46" descr="A picture containing text&#10;&#10;Description automatically generated">
            <a:extLst>
              <a:ext uri="{FF2B5EF4-FFF2-40B4-BE49-F238E27FC236}">
                <a16:creationId xmlns:a16="http://schemas.microsoft.com/office/drawing/2014/main" id="{E40338BC-9BD6-CB40-AE88-3EA21FCBEF39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4006" y="1221765"/>
            <a:ext cx="406538" cy="4196928"/>
          </a:xfrm>
          <a:prstGeom prst="rect">
            <a:avLst/>
          </a:prstGeom>
        </p:spPr>
      </p:pic>
      <p:sp>
        <p:nvSpPr>
          <p:cNvPr id="48" name="Title 1">
            <a:extLst>
              <a:ext uri="{FF2B5EF4-FFF2-40B4-BE49-F238E27FC236}">
                <a16:creationId xmlns:a16="http://schemas.microsoft.com/office/drawing/2014/main" id="{C261C450-5890-2D40-AC6C-358F07695FFC}"/>
              </a:ext>
            </a:extLst>
          </p:cNvPr>
          <p:cNvSpPr txBox="1">
            <a:spLocks/>
          </p:cNvSpPr>
          <p:nvPr/>
        </p:nvSpPr>
        <p:spPr>
          <a:xfrm>
            <a:off x="243839" y="186391"/>
            <a:ext cx="11704320" cy="1037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Avenir Next" panose="020B0503020202020204" pitchFamily="34" charset="0"/>
              </a:rPr>
              <a:t>Aim 3: </a:t>
            </a:r>
            <a:r>
              <a:rPr lang="en-US" sz="3400" b="1" dirty="0">
                <a:latin typeface="Avenir Next" panose="020B0503020202020204" pitchFamily="34" charset="0"/>
              </a:rPr>
              <a:t>Quantify proteins involved bone growth during embryonic development </a:t>
            </a:r>
            <a:endParaRPr lang="en-US" sz="3400" dirty="0"/>
          </a:p>
        </p:txBody>
      </p:sp>
      <p:pic>
        <p:nvPicPr>
          <p:cNvPr id="49" name="Picture 48" descr="Diagram&#10;&#10;Description automatically generated">
            <a:extLst>
              <a:ext uri="{FF2B5EF4-FFF2-40B4-BE49-F238E27FC236}">
                <a16:creationId xmlns:a16="http://schemas.microsoft.com/office/drawing/2014/main" id="{8C0F39CD-CBD6-D842-A368-2DF3A77FFFA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69807" y="1176151"/>
            <a:ext cx="3243164" cy="407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05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EF5E5-AB57-6F4A-8ED4-75D82CB8F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739"/>
          </a:xfrm>
        </p:spPr>
        <p:txBody>
          <a:bodyPr/>
          <a:lstStyle/>
          <a:p>
            <a:pPr algn="ctr"/>
            <a:r>
              <a:rPr lang="en-US" b="1" dirty="0">
                <a:latin typeface="Avenir Next" panose="020B0503020202020204" pitchFamily="34" charset="0"/>
              </a:rPr>
              <a:t>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A5CD3F-6C3F-E742-BED9-B5DB6072E42E}"/>
              </a:ext>
            </a:extLst>
          </p:cNvPr>
          <p:cNvSpPr txBox="1"/>
          <p:nvPr/>
        </p:nvSpPr>
        <p:spPr>
          <a:xfrm>
            <a:off x="433953" y="1472339"/>
            <a:ext cx="7020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venir Next" panose="020B0503020202020204" pitchFamily="34" charset="0"/>
              </a:rPr>
              <a:t>Apert Syndrome is caused by a mutation in the FGFR2 gene leading to skeletal abnormalities occurring during embryonic development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979F0B-220B-5D46-A323-ED2C67C55D84}"/>
              </a:ext>
            </a:extLst>
          </p:cNvPr>
          <p:cNvGrpSpPr/>
          <p:nvPr/>
        </p:nvGrpSpPr>
        <p:grpSpPr>
          <a:xfrm>
            <a:off x="9711322" y="1096325"/>
            <a:ext cx="1769458" cy="2073470"/>
            <a:chOff x="9702433" y="3964137"/>
            <a:chExt cx="1769458" cy="2073470"/>
          </a:xfrm>
        </p:grpSpPr>
        <p:pic>
          <p:nvPicPr>
            <p:cNvPr id="6" name="Picture 5" descr="A picture containing porcelain&#10;&#10;Description automatically generated">
              <a:extLst>
                <a:ext uri="{FF2B5EF4-FFF2-40B4-BE49-F238E27FC236}">
                  <a16:creationId xmlns:a16="http://schemas.microsoft.com/office/drawing/2014/main" id="{45D7017F-57BF-DA49-A40A-6A847B006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2433" y="4001303"/>
              <a:ext cx="986155" cy="100899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582E707-0CE3-F74E-B11D-3C3D79E400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80793" y="3964137"/>
              <a:ext cx="691098" cy="93640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3CF16FB-D3F0-A044-BB15-D6A7AC464E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820941" y="5059396"/>
              <a:ext cx="650950" cy="97821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26BC80E-D73D-8D49-86B9-CFE919149B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49961" y="5059396"/>
              <a:ext cx="691098" cy="978211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A36DEC5-0942-5C49-8BB9-F8C01413EE37}"/>
              </a:ext>
            </a:extLst>
          </p:cNvPr>
          <p:cNvSpPr txBox="1"/>
          <p:nvPr/>
        </p:nvSpPr>
        <p:spPr>
          <a:xfrm>
            <a:off x="4143081" y="3410953"/>
            <a:ext cx="79226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venir Next" panose="020B0503020202020204" pitchFamily="34" charset="0"/>
              </a:rPr>
              <a:t>The role of FGFR2 in mediating bone cell proliferation and differentiation via the immunoglobulin domains during embryonic development remains unclear </a:t>
            </a:r>
          </a:p>
          <a:p>
            <a:endParaRPr lang="en-US" dirty="0"/>
          </a:p>
        </p:txBody>
      </p:sp>
      <p:pic>
        <p:nvPicPr>
          <p:cNvPr id="18" name="Picture 17" descr="Diagram&#10;&#10;Description automatically generated">
            <a:extLst>
              <a:ext uri="{FF2B5EF4-FFF2-40B4-BE49-F238E27FC236}">
                <a16:creationId xmlns:a16="http://schemas.microsoft.com/office/drawing/2014/main" id="{D9EFEEC9-23B7-3542-8FD4-34F457CBD4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9121" y="2889933"/>
            <a:ext cx="1625600" cy="2590800"/>
          </a:xfrm>
          <a:prstGeom prst="rect">
            <a:avLst/>
          </a:prstGeom>
        </p:spPr>
      </p:pic>
      <p:pic>
        <p:nvPicPr>
          <p:cNvPr id="20" name="Picture 19" descr="A picture containing diagram&#10;&#10;Description automatically generated">
            <a:extLst>
              <a:ext uri="{FF2B5EF4-FFF2-40B4-BE49-F238E27FC236}">
                <a16:creationId xmlns:a16="http://schemas.microsoft.com/office/drawing/2014/main" id="{632FB7A6-037C-A146-9E15-3ED804A5A48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3502" y="1117600"/>
            <a:ext cx="2172023" cy="2311400"/>
          </a:xfrm>
          <a:prstGeom prst="rect">
            <a:avLst/>
          </a:prstGeom>
        </p:spPr>
      </p:pic>
      <p:pic>
        <p:nvPicPr>
          <p:cNvPr id="22" name="Picture 21" descr="A close-up of a circuit board&#10;&#10;Description automatically generated with medium confidence">
            <a:extLst>
              <a:ext uri="{FF2B5EF4-FFF2-40B4-BE49-F238E27FC236}">
                <a16:creationId xmlns:a16="http://schemas.microsoft.com/office/drawing/2014/main" id="{641C6EE3-2E20-6F4F-A3E7-3EF4046FC6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56" y="3169795"/>
            <a:ext cx="2311400" cy="13843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1F8A3A5-1B23-F54B-8A9D-A5B8654211F8}"/>
              </a:ext>
            </a:extLst>
          </p:cNvPr>
          <p:cNvSpPr txBox="1"/>
          <p:nvPr/>
        </p:nvSpPr>
        <p:spPr>
          <a:xfrm>
            <a:off x="433953" y="5292955"/>
            <a:ext cx="7922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venir Next" panose="020B0503020202020204" pitchFamily="34" charset="0"/>
              </a:rPr>
              <a:t>Assessing how the FGFR2 protein interacts with other proteins during development may lead to new findings for potential treatments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68E85B2-A140-3B48-8323-B88513F3A7F5}"/>
              </a:ext>
            </a:extLst>
          </p:cNvPr>
          <p:cNvGrpSpPr/>
          <p:nvPr/>
        </p:nvGrpSpPr>
        <p:grpSpPr>
          <a:xfrm>
            <a:off x="8220328" y="4713256"/>
            <a:ext cx="2083575" cy="1779619"/>
            <a:chOff x="533400" y="1495578"/>
            <a:chExt cx="5581651" cy="4496402"/>
          </a:xfrm>
        </p:grpSpPr>
        <p:pic>
          <p:nvPicPr>
            <p:cNvPr id="25" name="Picture 24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BC67DB81-3C6A-0543-86DE-B8B3421347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3400" y="1495578"/>
              <a:ext cx="5581651" cy="4333723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D30F702-EDF6-054C-8112-F38BF3549137}"/>
                </a:ext>
              </a:extLst>
            </p:cNvPr>
            <p:cNvSpPr/>
            <p:nvPr/>
          </p:nvSpPr>
          <p:spPr>
            <a:xfrm rot="2135436">
              <a:off x="2658403" y="1811772"/>
              <a:ext cx="3128010" cy="2853485"/>
            </a:xfrm>
            <a:prstGeom prst="ellipse">
              <a:avLst/>
            </a:prstGeom>
            <a:solidFill>
              <a:srgbClr val="82E8E9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D0BCB04-37D7-014A-9352-8C99B8A9C35E}"/>
                </a:ext>
              </a:extLst>
            </p:cNvPr>
            <p:cNvSpPr/>
            <p:nvPr/>
          </p:nvSpPr>
          <p:spPr>
            <a:xfrm rot="21065666">
              <a:off x="2785115" y="1894565"/>
              <a:ext cx="895350" cy="1045280"/>
            </a:xfrm>
            <a:prstGeom prst="ellipse">
              <a:avLst/>
            </a:prstGeom>
            <a:solidFill>
              <a:srgbClr val="FF989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F624772-C63B-9A47-B405-317FD51CCCE8}"/>
                </a:ext>
              </a:extLst>
            </p:cNvPr>
            <p:cNvSpPr/>
            <p:nvPr/>
          </p:nvSpPr>
          <p:spPr>
            <a:xfrm rot="1289007">
              <a:off x="4798002" y="3306550"/>
              <a:ext cx="824467" cy="1697741"/>
            </a:xfrm>
            <a:prstGeom prst="ellipse">
              <a:avLst/>
            </a:prstGeom>
            <a:solidFill>
              <a:srgbClr val="FFFF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2F97305-72FD-8B4E-8C40-E62A82A57C98}"/>
                </a:ext>
              </a:extLst>
            </p:cNvPr>
            <p:cNvSpPr/>
            <p:nvPr/>
          </p:nvSpPr>
          <p:spPr>
            <a:xfrm rot="1289007">
              <a:off x="4010984" y="4888769"/>
              <a:ext cx="1058463" cy="1103211"/>
            </a:xfrm>
            <a:prstGeom prst="ellipse">
              <a:avLst/>
            </a:prstGeom>
            <a:solidFill>
              <a:srgbClr val="92D05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FEE2773-F717-1C4B-81DF-5909BE18FD29}"/>
                </a:ext>
              </a:extLst>
            </p:cNvPr>
            <p:cNvSpPr/>
            <p:nvPr/>
          </p:nvSpPr>
          <p:spPr>
            <a:xfrm rot="1289007">
              <a:off x="4826303" y="3157368"/>
              <a:ext cx="1058463" cy="1103211"/>
            </a:xfrm>
            <a:prstGeom prst="ellipse">
              <a:avLst/>
            </a:prstGeom>
            <a:solidFill>
              <a:schemeClr val="accent1">
                <a:lumMod val="75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2" name="Picture 31" descr="Chart, bar chart&#10;&#10;Description automatically generated">
            <a:extLst>
              <a:ext uri="{FF2B5EF4-FFF2-40B4-BE49-F238E27FC236}">
                <a16:creationId xmlns:a16="http://schemas.microsoft.com/office/drawing/2014/main" id="{11FD774E-48ED-D740-A993-C90F091A1E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11312" y="4769502"/>
            <a:ext cx="1721486" cy="178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38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76F67-A5F2-FC4C-A89C-150DEBCA7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77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venir Next" panose="020B0503020202020204" pitchFamily="34" charset="0"/>
              </a:rPr>
              <a:t>Future Directions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1310FE-C1F5-B24B-8CCC-BC894B92F98C}"/>
              </a:ext>
            </a:extLst>
          </p:cNvPr>
          <p:cNvSpPr txBox="1"/>
          <p:nvPr/>
        </p:nvSpPr>
        <p:spPr>
          <a:xfrm>
            <a:off x="495947" y="1022888"/>
            <a:ext cx="11422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Many other craniofacial diseases involve mutations in the FGFR2 gene</a:t>
            </a:r>
          </a:p>
        </p:txBody>
      </p:sp>
      <p:pic>
        <p:nvPicPr>
          <p:cNvPr id="6" name="Picture 5" descr="Text, chat or text message&#10;&#10;Description automatically generated">
            <a:extLst>
              <a:ext uri="{FF2B5EF4-FFF2-40B4-BE49-F238E27FC236}">
                <a16:creationId xmlns:a16="http://schemas.microsoft.com/office/drawing/2014/main" id="{0D2ECE61-95FF-2946-B5FC-D36FF90AC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680" y="1853691"/>
            <a:ext cx="2376192" cy="401157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7C9C40B-CC3F-AA4F-8759-10670F034549}"/>
              </a:ext>
            </a:extLst>
          </p:cNvPr>
          <p:cNvGrpSpPr/>
          <p:nvPr/>
        </p:nvGrpSpPr>
        <p:grpSpPr>
          <a:xfrm>
            <a:off x="3401425" y="2360154"/>
            <a:ext cx="1056813" cy="3053267"/>
            <a:chOff x="3673098" y="1589295"/>
            <a:chExt cx="1056813" cy="3053267"/>
          </a:xfrm>
        </p:grpSpPr>
        <p:sp>
          <p:nvSpPr>
            <p:cNvPr id="8" name="Left Bracket 7">
              <a:extLst>
                <a:ext uri="{FF2B5EF4-FFF2-40B4-BE49-F238E27FC236}">
                  <a16:creationId xmlns:a16="http://schemas.microsoft.com/office/drawing/2014/main" id="{FEFF9767-34BB-FB48-80D1-6842C9D46902}"/>
                </a:ext>
              </a:extLst>
            </p:cNvPr>
            <p:cNvSpPr/>
            <p:nvPr/>
          </p:nvSpPr>
          <p:spPr>
            <a:xfrm>
              <a:off x="4150804" y="1589295"/>
              <a:ext cx="579107" cy="3053267"/>
            </a:xfrm>
            <a:prstGeom prst="leftBracket">
              <a:avLst>
                <a:gd name="adj" fmla="val 0"/>
              </a:avLst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4556A54-7685-B340-ADCB-FDB0E51D1E4E}"/>
                </a:ext>
              </a:extLst>
            </p:cNvPr>
            <p:cNvCxnSpPr/>
            <p:nvPr/>
          </p:nvCxnSpPr>
          <p:spPr>
            <a:xfrm>
              <a:off x="3673098" y="3140234"/>
              <a:ext cx="47770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A6132F-1CAB-1E40-BB13-B60C944986AF}"/>
              </a:ext>
            </a:extLst>
          </p:cNvPr>
          <p:cNvGrpSpPr/>
          <p:nvPr/>
        </p:nvGrpSpPr>
        <p:grpSpPr>
          <a:xfrm>
            <a:off x="4861344" y="2878794"/>
            <a:ext cx="2943386" cy="2372076"/>
            <a:chOff x="917780" y="1135413"/>
            <a:chExt cx="2819400" cy="2598148"/>
          </a:xfrm>
        </p:grpSpPr>
        <p:pic>
          <p:nvPicPr>
            <p:cNvPr id="11" name="Picture 10" descr="Background pattern&#10;&#10;Description automatically generated">
              <a:extLst>
                <a:ext uri="{FF2B5EF4-FFF2-40B4-BE49-F238E27FC236}">
                  <a16:creationId xmlns:a16="http://schemas.microsoft.com/office/drawing/2014/main" id="{6815C859-6ACC-EF49-9EBB-3B479C5C2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17780" y="2209561"/>
              <a:ext cx="2819400" cy="1524000"/>
            </a:xfrm>
            <a:prstGeom prst="rect">
              <a:avLst/>
            </a:prstGeom>
          </p:spPr>
        </p:pic>
        <p:pic>
          <p:nvPicPr>
            <p:cNvPr id="12" name="Picture 11" descr="Background pattern&#10;&#10;Description automatically generated">
              <a:extLst>
                <a:ext uri="{FF2B5EF4-FFF2-40B4-BE49-F238E27FC236}">
                  <a16:creationId xmlns:a16="http://schemas.microsoft.com/office/drawing/2014/main" id="{DF25B8D6-5B45-1540-BE45-6BFB5FE0D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17780" y="1135413"/>
              <a:ext cx="2819400" cy="152400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B7D56B1-0C2A-D64E-8E11-A9F82302DDA5}"/>
              </a:ext>
            </a:extLst>
          </p:cNvPr>
          <p:cNvSpPr txBox="1"/>
          <p:nvPr/>
        </p:nvSpPr>
        <p:spPr>
          <a:xfrm>
            <a:off x="8279301" y="3710889"/>
            <a:ext cx="534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&amp;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5196962F-9504-2044-9C13-1E691FF6F4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7994" y="3031929"/>
            <a:ext cx="2065806" cy="206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51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B9107-5A16-8246-961A-246508374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511"/>
            <a:ext cx="10515600" cy="62676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venir Next" panose="020B0503020202020204" pitchFamily="34" charset="0"/>
              </a:rPr>
              <a:t>References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DC5AB-E0CE-4D46-BCC9-D8C61D898C05}"/>
              </a:ext>
            </a:extLst>
          </p:cNvPr>
          <p:cNvSpPr txBox="1"/>
          <p:nvPr/>
        </p:nvSpPr>
        <p:spPr>
          <a:xfrm>
            <a:off x="503924" y="763179"/>
            <a:ext cx="1146491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Das, S., &amp; Munshi, A. (2018). Research advances in Apert syndrome. </a:t>
            </a:r>
            <a:r>
              <a:rPr lang="en-US" i="1" dirty="0"/>
              <a:t>Journal of oral biology and craniofacial research</a:t>
            </a:r>
            <a:r>
              <a:rPr lang="en-US" dirty="0"/>
              <a:t>, </a:t>
            </a:r>
            <a:r>
              <a:rPr lang="en-US" i="1" dirty="0"/>
              <a:t>8</a:t>
            </a:r>
            <a:r>
              <a:rPr lang="en-US" dirty="0"/>
              <a:t>(3), 194–199. https://</a:t>
            </a:r>
            <a:r>
              <a:rPr lang="en-US" dirty="0" err="1"/>
              <a:t>doi.org</a:t>
            </a:r>
            <a:r>
              <a:rPr lang="en-US" dirty="0"/>
              <a:t>/10.1016/j.jobcr.2017.05.006 Retrieved from: </a:t>
            </a:r>
            <a:r>
              <a:rPr lang="en-US" dirty="0">
                <a:hlinkClick r:id="rId3"/>
              </a:rPr>
              <a:t>https://www.ncbi.nlm.nih.gov/pmc/articles/PMC6107905/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FGFR2 gene: MedlinePlus Genetics. (2020, August 18). Retrieved from: </a:t>
            </a:r>
            <a:r>
              <a:rPr lang="en-US" dirty="0">
                <a:hlinkClick r:id="rId4"/>
              </a:rPr>
              <a:t>https://medlineplus.gov/genetics/gene/fgfr2/</a:t>
            </a:r>
            <a:r>
              <a:rPr lang="en-US" dirty="0"/>
              <a:t> </a:t>
            </a:r>
          </a:p>
          <a:p>
            <a:pPr marL="342900" indent="-342900">
              <a:buAutoNum type="arabicPeriod"/>
            </a:pPr>
            <a:r>
              <a:rPr lang="en-US" dirty="0"/>
              <a:t>Jiang, Y., Zhang, S., Mao, C. </a:t>
            </a:r>
            <a:r>
              <a:rPr lang="en-US" i="1" dirty="0"/>
              <a:t>et al.</a:t>
            </a:r>
            <a:r>
              <a:rPr lang="en-US" dirty="0"/>
              <a:t> Defining a critical period in </a:t>
            </a:r>
            <a:r>
              <a:rPr lang="en-US" dirty="0" err="1"/>
              <a:t>calvarial</a:t>
            </a:r>
            <a:r>
              <a:rPr lang="en-US" dirty="0"/>
              <a:t> development for Hedgehog pathway antagonist-induced frontal bone dysplasia in mice. </a:t>
            </a:r>
            <a:r>
              <a:rPr lang="en-US" i="1" dirty="0"/>
              <a:t>Int J Oral Sci</a:t>
            </a:r>
            <a:r>
              <a:rPr lang="en-US" dirty="0"/>
              <a:t> </a:t>
            </a:r>
            <a:r>
              <a:rPr lang="en-US" b="1" dirty="0"/>
              <a:t>11, </a:t>
            </a:r>
            <a:r>
              <a:rPr lang="en-US" dirty="0"/>
              <a:t>3 (2019). https://</a:t>
            </a:r>
            <a:r>
              <a:rPr lang="en-US" dirty="0" err="1"/>
              <a:t>doi.org</a:t>
            </a:r>
            <a:r>
              <a:rPr lang="en-US" dirty="0"/>
              <a:t>/10.1038/s41368-018-0040-z</a:t>
            </a:r>
          </a:p>
          <a:p>
            <a:pPr marL="342900" indent="-342900">
              <a:buAutoNum type="arabicPeriod"/>
            </a:pPr>
            <a:r>
              <a:rPr lang="en-US" dirty="0" err="1"/>
              <a:t>Richtsmeier</a:t>
            </a:r>
            <a:r>
              <a:rPr lang="en-US" dirty="0"/>
              <a:t>, Joan &amp; Lee, </a:t>
            </a:r>
            <a:r>
              <a:rPr lang="en-US" dirty="0" err="1"/>
              <a:t>Chanyoung</a:t>
            </a:r>
            <a:r>
              <a:rPr lang="en-US" dirty="0"/>
              <a:t>. (2015). A Computational Analysis of Bone Formation in the Cranial Vault in the Mouse. Frontiers in Bioengineering and Biotechnology. 3. 10.3389/fbioe.2015.00024.  Retrieved from: </a:t>
            </a:r>
            <a:r>
              <a:rPr lang="en-US" dirty="0">
                <a:hlinkClick r:id="rId5"/>
              </a:rPr>
              <a:t>https://www.researchgate.net/publication/273789038_A_Computational_Analysis_of_Bone_Formation_in_the_Cranial_Vault_in_the_Mouse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Wang Y, Sun M, </a:t>
            </a:r>
            <a:r>
              <a:rPr lang="en-US" dirty="0" err="1"/>
              <a:t>Uhlhorn</a:t>
            </a:r>
            <a:r>
              <a:rPr lang="en-US" dirty="0"/>
              <a:t> VL, et al. Activation of p38 MAPK pathway in the skull abnormalities of Apert syndrome Fgfr2(+P253R) mice. </a:t>
            </a:r>
            <a:r>
              <a:rPr lang="en-US" i="1" dirty="0"/>
              <a:t>BMC Dev Biol</a:t>
            </a:r>
            <a:r>
              <a:rPr lang="en-US" dirty="0"/>
              <a:t>. 2010;10:22. Published 2010 Feb 22. doi:10.1186/1471-213X-10-22 </a:t>
            </a:r>
          </a:p>
          <a:p>
            <a:pPr marL="342900" indent="-342900">
              <a:buAutoNum type="arabicPeriod"/>
            </a:pPr>
            <a:r>
              <a:rPr lang="en-US" dirty="0"/>
              <a:t>Wenger T, Miller D, Evans K. FGFR Craniosynostosis Syndromes Overview. 1998 Oct 20 [Updated 2020 Apr 30]. In: Adam MP, </a:t>
            </a:r>
            <a:r>
              <a:rPr lang="en-US" dirty="0" err="1"/>
              <a:t>Ardinger</a:t>
            </a:r>
            <a:r>
              <a:rPr lang="en-US" dirty="0"/>
              <a:t> HH, </a:t>
            </a:r>
            <a:r>
              <a:rPr lang="en-US" dirty="0" err="1"/>
              <a:t>Pagon</a:t>
            </a:r>
            <a:r>
              <a:rPr lang="en-US" dirty="0"/>
              <a:t> RA, et al., editors. </a:t>
            </a:r>
            <a:r>
              <a:rPr lang="en-US" dirty="0" err="1"/>
              <a:t>GeneReviews</a:t>
            </a:r>
            <a:r>
              <a:rPr lang="en-US" dirty="0"/>
              <a:t>® [Internet]. Seattle (WA): University of Washington, Seattle; 1993-2021. Retrieved from: </a:t>
            </a:r>
            <a:r>
              <a:rPr lang="en-US" dirty="0">
                <a:hlinkClick r:id="rId6"/>
              </a:rPr>
              <a:t>https://www.ncbi.nlm.nih.gov/books/NBK1455</a:t>
            </a:r>
            <a:endParaRPr lang="en-US" dirty="0"/>
          </a:p>
          <a:p>
            <a:r>
              <a:rPr lang="en-US" dirty="0"/>
              <a:t>Images: </a:t>
            </a:r>
          </a:p>
          <a:p>
            <a:pPr marL="342900" indent="-342900">
              <a:buFontTx/>
              <a:buAutoNum type="arabicPeriod"/>
            </a:pPr>
            <a:r>
              <a:rPr lang="en-US" altLang="en-US" dirty="0">
                <a:hlinkClick r:id="rId7"/>
              </a:rPr>
              <a:t>https://app.emaze.com/@ATTQRROF#1</a:t>
            </a:r>
            <a:endParaRPr lang="en-US" altLang="en-US" dirty="0"/>
          </a:p>
          <a:p>
            <a:pPr marL="342900" indent="-342900">
              <a:buAutoNum type="arabicPeriod"/>
            </a:pPr>
            <a:r>
              <a:rPr lang="en-US" altLang="en-US" dirty="0">
                <a:hlinkClick r:id="rId8"/>
              </a:rPr>
              <a:t>https://biorender.com</a:t>
            </a:r>
            <a:endParaRPr lang="en-US" altLang="en-US" dirty="0"/>
          </a:p>
          <a:p>
            <a:pPr marL="342900" indent="-342900">
              <a:buAutoNum type="arabicPeriod"/>
            </a:pPr>
            <a:r>
              <a:rPr lang="en-US" dirty="0">
                <a:hlinkClick r:id="rId9"/>
              </a:rPr>
              <a:t>https://www.youtube.com/watch?v=Vsa0dX-s-po</a:t>
            </a:r>
            <a:r>
              <a:rPr lang="en-US" dirty="0"/>
              <a:t> </a:t>
            </a:r>
          </a:p>
          <a:p>
            <a:pPr marL="342900" indent="-342900">
              <a:buAutoNum type="arabicPeriod"/>
            </a:pPr>
            <a:r>
              <a:rPr lang="en-US" dirty="0">
                <a:hlinkClick r:id="rId10"/>
              </a:rPr>
              <a:t>https://cranioutah.com/diagnoses/craniosynostosis/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 </a:t>
            </a:r>
            <a:r>
              <a:rPr lang="en-US" dirty="0">
                <a:hlinkClick r:id="rId11"/>
              </a:rPr>
              <a:t>https://knowyourteam.com/blog/2020/04/22/the-4-critical-questions-to-ask-remote-employees/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7246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9D9E8-2255-1440-9F87-9BFA02240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79172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latin typeface="Avenir Next" panose="020B0503020202020204" pitchFamily="34" charset="0"/>
              </a:rPr>
              <a:t>Questions </a:t>
            </a: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72E14035-E49E-5142-A729-ECB44DDE1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669620"/>
            <a:ext cx="97536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17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0A20F-F0D2-2743-BEAD-98D550DA7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81" y="365126"/>
            <a:ext cx="11871701" cy="719756"/>
          </a:xfrm>
        </p:spPr>
        <p:txBody>
          <a:bodyPr>
            <a:normAutofit/>
          </a:bodyPr>
          <a:lstStyle/>
          <a:p>
            <a:r>
              <a:rPr lang="en-US" sz="3700" b="1" dirty="0">
                <a:latin typeface="Avenir Next" panose="020B0503020202020204" pitchFamily="34" charset="0"/>
              </a:rPr>
              <a:t>Fusion of cranial sutures and associated symptoms</a:t>
            </a:r>
          </a:p>
        </p:txBody>
      </p:sp>
      <p:pic>
        <p:nvPicPr>
          <p:cNvPr id="4" name="Picture 3" descr="A picture containing indoor&#10;&#10;Description automatically generated">
            <a:extLst>
              <a:ext uri="{FF2B5EF4-FFF2-40B4-BE49-F238E27FC236}">
                <a16:creationId xmlns:a16="http://schemas.microsoft.com/office/drawing/2014/main" id="{5B51823B-F692-0844-B97B-F68EB8099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0" y="1254838"/>
            <a:ext cx="5030953" cy="4658290"/>
          </a:xfrm>
          <a:prstGeom prst="rect">
            <a:avLst/>
          </a:prstGeom>
        </p:spPr>
      </p:pic>
      <p:pic>
        <p:nvPicPr>
          <p:cNvPr id="5" name="Picture 4" descr="Shape, arrow, rectangle&#10;&#10;Description automatically generated">
            <a:extLst>
              <a:ext uri="{FF2B5EF4-FFF2-40B4-BE49-F238E27FC236}">
                <a16:creationId xmlns:a16="http://schemas.microsoft.com/office/drawing/2014/main" id="{AECE87A5-5865-554E-BFF8-736D05695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6351" y="3161574"/>
            <a:ext cx="1485696" cy="53485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8EA3010-7374-3645-9F46-D16D9CCC7C3E}"/>
              </a:ext>
            </a:extLst>
          </p:cNvPr>
          <p:cNvGrpSpPr/>
          <p:nvPr/>
        </p:nvGrpSpPr>
        <p:grpSpPr>
          <a:xfrm>
            <a:off x="7579614" y="1254838"/>
            <a:ext cx="4094802" cy="5318811"/>
            <a:chOff x="7579614" y="1254838"/>
            <a:chExt cx="4094802" cy="5318811"/>
          </a:xfrm>
        </p:grpSpPr>
        <p:pic>
          <p:nvPicPr>
            <p:cNvPr id="7" name="Picture 6" descr="A close-up of a circular object&#10;&#10;Description automatically generated with low confidence">
              <a:extLst>
                <a:ext uri="{FF2B5EF4-FFF2-40B4-BE49-F238E27FC236}">
                  <a16:creationId xmlns:a16="http://schemas.microsoft.com/office/drawing/2014/main" id="{9220B4E5-B144-9444-83AB-1A153062F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86240" y="1254838"/>
              <a:ext cx="1425049" cy="115785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7EA022C-E5CF-8542-8E74-17738DC60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90965" y="1368198"/>
              <a:ext cx="1073761" cy="1361375"/>
            </a:xfrm>
            <a:prstGeom prst="rect">
              <a:avLst/>
            </a:prstGeom>
          </p:spPr>
        </p:pic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FCC11589-BB1C-8B40-B51A-501CE0262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74218" y="2754443"/>
              <a:ext cx="1425049" cy="188396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48D7FFF-908C-5E44-8542-C6DB9B53B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94395" y="2961683"/>
              <a:ext cx="1866900" cy="1244600"/>
            </a:xfrm>
            <a:prstGeom prst="rect">
              <a:avLst/>
            </a:prstGeom>
          </p:spPr>
        </p:pic>
        <p:pic>
          <p:nvPicPr>
            <p:cNvPr id="15" name="Picture 14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1916ED40-8451-F84D-B3D2-C73AF6C9F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789291" y="4206283"/>
              <a:ext cx="1885125" cy="236736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39C0C8F-E603-C24B-9347-F4B1840AA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79614" y="4872868"/>
              <a:ext cx="1638300" cy="143510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C2281E0-F212-F14D-923D-8241E481620F}"/>
              </a:ext>
            </a:extLst>
          </p:cNvPr>
          <p:cNvSpPr txBox="1"/>
          <p:nvPr/>
        </p:nvSpPr>
        <p:spPr>
          <a:xfrm>
            <a:off x="517584" y="5923247"/>
            <a:ext cx="6322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venir Next" panose="020B0503020202020204" pitchFamily="34" charset="0"/>
              </a:rPr>
              <a:t>Sutures normally act as expansion joints allowing for stretching when the brain grows</a:t>
            </a:r>
          </a:p>
        </p:txBody>
      </p:sp>
    </p:spTree>
    <p:extLst>
      <p:ext uri="{BB962C8B-B14F-4D97-AF65-F5344CB8AC3E}">
        <p14:creationId xmlns:p14="http://schemas.microsoft.com/office/powerpoint/2010/main" val="90356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C71EF-24E2-D24B-9149-CCCFDF21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" y="139327"/>
            <a:ext cx="11719560" cy="691453"/>
          </a:xfrm>
        </p:spPr>
        <p:txBody>
          <a:bodyPr>
            <a:noAutofit/>
          </a:bodyPr>
          <a:lstStyle/>
          <a:p>
            <a:pPr algn="ctr"/>
            <a:r>
              <a:rPr lang="en-US" sz="3300" b="1" dirty="0">
                <a:latin typeface="Avenir Next" panose="020B0503020202020204" pitchFamily="34" charset="0"/>
              </a:rPr>
              <a:t>Fibroblast Growth Factor Receptor 2 in Apert Syndrome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468098-E56D-8248-A912-8CDFE9505D03}"/>
              </a:ext>
            </a:extLst>
          </p:cNvPr>
          <p:cNvGrpSpPr/>
          <p:nvPr/>
        </p:nvGrpSpPr>
        <p:grpSpPr>
          <a:xfrm>
            <a:off x="1681739" y="4750404"/>
            <a:ext cx="9156077" cy="1939602"/>
            <a:chOff x="1681739" y="4750404"/>
            <a:chExt cx="9156077" cy="193960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A9E63C5-D9F2-FB42-A222-1E3EB7F27378}"/>
                </a:ext>
              </a:extLst>
            </p:cNvPr>
            <p:cNvSpPr txBox="1"/>
            <p:nvPr/>
          </p:nvSpPr>
          <p:spPr>
            <a:xfrm>
              <a:off x="1892632" y="6320674"/>
              <a:ext cx="1362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453C79"/>
                  </a:solidFill>
                  <a:latin typeface="Avenir Next" panose="020B0503020202020204" pitchFamily="34" charset="0"/>
                </a:rPr>
                <a:t>mutant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3AD2B63-3C3C-ED42-B95F-6A3C94DD8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98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81739" y="4750404"/>
              <a:ext cx="1784253" cy="1546929"/>
            </a:xfrm>
            <a:prstGeom prst="rect">
              <a:avLst/>
            </a:prstGeom>
          </p:spPr>
        </p:pic>
        <p:pic>
          <p:nvPicPr>
            <p:cNvPr id="17" name="Picture 16" descr="Shape, arrow, rectangle&#10;&#10;Description automatically generated">
              <a:extLst>
                <a:ext uri="{FF2B5EF4-FFF2-40B4-BE49-F238E27FC236}">
                  <a16:creationId xmlns:a16="http://schemas.microsoft.com/office/drawing/2014/main" id="{DC460450-4654-9541-9712-EC17B34CE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57965" y="5465786"/>
              <a:ext cx="1181271" cy="38055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23D6C20-0055-504E-89C7-101AFA695A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06970" y="4921002"/>
              <a:ext cx="2101407" cy="1512747"/>
            </a:xfrm>
            <a:prstGeom prst="rect">
              <a:avLst/>
            </a:prstGeom>
          </p:spPr>
        </p:pic>
        <p:pic>
          <p:nvPicPr>
            <p:cNvPr id="24" name="Picture 23" descr="Shape, arrow, rectangle&#10;&#10;Description automatically generated">
              <a:extLst>
                <a:ext uri="{FF2B5EF4-FFF2-40B4-BE49-F238E27FC236}">
                  <a16:creationId xmlns:a16="http://schemas.microsoft.com/office/drawing/2014/main" id="{42921967-6CC5-1E4B-87AA-1F26FB3FA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93675" y="5455531"/>
              <a:ext cx="1181271" cy="380556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44A9F3F-7A69-1046-BD98-63DEEDC1E956}"/>
                </a:ext>
              </a:extLst>
            </p:cNvPr>
            <p:cNvGrpSpPr/>
            <p:nvPr/>
          </p:nvGrpSpPr>
          <p:grpSpPr>
            <a:xfrm>
              <a:off x="9145155" y="4759045"/>
              <a:ext cx="1692661" cy="1564927"/>
              <a:chOff x="9702433" y="3964137"/>
              <a:chExt cx="1769458" cy="2073470"/>
            </a:xfrm>
          </p:grpSpPr>
          <p:pic>
            <p:nvPicPr>
              <p:cNvPr id="33" name="Picture 32" descr="A picture containing porcelain&#10;&#10;Description automatically generated">
                <a:extLst>
                  <a:ext uri="{FF2B5EF4-FFF2-40B4-BE49-F238E27FC236}">
                    <a16:creationId xmlns:a16="http://schemas.microsoft.com/office/drawing/2014/main" id="{9881ED29-1B77-FE48-A324-009A071079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02433" y="4001303"/>
                <a:ext cx="986155" cy="1008998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F18EE370-C0E6-9241-8610-0FD6370B42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780793" y="3964137"/>
                <a:ext cx="691098" cy="936405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83204F38-9B03-4743-9E27-FF81EAA1E7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820941" y="5059396"/>
                <a:ext cx="650950" cy="978211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6AE50894-2415-0147-AA3B-BB78178BE4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849961" y="5059396"/>
                <a:ext cx="691098" cy="978211"/>
              </a:xfrm>
              <a:prstGeom prst="rect">
                <a:avLst/>
              </a:prstGeom>
            </p:spPr>
          </p:pic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96EC233-0D2A-3940-9C2D-1C89AE178DA3}"/>
              </a:ext>
            </a:extLst>
          </p:cNvPr>
          <p:cNvGrpSpPr/>
          <p:nvPr/>
        </p:nvGrpSpPr>
        <p:grpSpPr>
          <a:xfrm>
            <a:off x="1611157" y="2766463"/>
            <a:ext cx="9120769" cy="1932055"/>
            <a:chOff x="1611157" y="2766463"/>
            <a:chExt cx="9120769" cy="1932055"/>
          </a:xfrm>
        </p:grpSpPr>
        <p:pic>
          <p:nvPicPr>
            <p:cNvPr id="30" name="Picture 29" descr="Shape, arrow, rectangle&#10;&#10;Description automatically generated">
              <a:extLst>
                <a:ext uri="{FF2B5EF4-FFF2-40B4-BE49-F238E27FC236}">
                  <a16:creationId xmlns:a16="http://schemas.microsoft.com/office/drawing/2014/main" id="{5088001F-88C4-844B-AD3A-171024AC0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3966" y="3726961"/>
              <a:ext cx="1181271" cy="380556"/>
            </a:xfrm>
            <a:prstGeom prst="rect">
              <a:avLst/>
            </a:prstGeom>
          </p:spPr>
        </p:pic>
        <p:pic>
          <p:nvPicPr>
            <p:cNvPr id="8" name="Picture 7" descr="Diagram&#10;&#10;Description automatically generated">
              <a:extLst>
                <a:ext uri="{FF2B5EF4-FFF2-40B4-BE49-F238E27FC236}">
                  <a16:creationId xmlns:a16="http://schemas.microsoft.com/office/drawing/2014/main" id="{15454922-8B86-8549-ABF9-3AE015D9E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11157" y="2766463"/>
              <a:ext cx="1828731" cy="162400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C3CB778-BCE8-1240-A701-DCA1AE5ACA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1900" t="5280" r="29610" b="14145"/>
            <a:stretch/>
          </p:blipFill>
          <p:spPr>
            <a:xfrm>
              <a:off x="5595019" y="3327431"/>
              <a:ext cx="1516052" cy="1308283"/>
            </a:xfrm>
            <a:prstGeom prst="rect">
              <a:avLst/>
            </a:prstGeom>
          </p:spPr>
        </p:pic>
        <p:pic>
          <p:nvPicPr>
            <p:cNvPr id="25" name="Picture 24" descr="Shape, arrow, rectangle&#10;&#10;Description automatically generated">
              <a:extLst>
                <a:ext uri="{FF2B5EF4-FFF2-40B4-BE49-F238E27FC236}">
                  <a16:creationId xmlns:a16="http://schemas.microsoft.com/office/drawing/2014/main" id="{B5300FD7-C854-F24A-BEE5-5FA9E0B1E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95149" y="3714375"/>
              <a:ext cx="1181271" cy="38055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1518F0C-4FEF-9F40-853B-22B402A78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15874" y="3072672"/>
              <a:ext cx="1516052" cy="1494326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87BEE19-9E6D-CA40-8E67-796E500682FC}"/>
                </a:ext>
              </a:extLst>
            </p:cNvPr>
            <p:cNvSpPr txBox="1"/>
            <p:nvPr/>
          </p:nvSpPr>
          <p:spPr>
            <a:xfrm>
              <a:off x="1881680" y="4386150"/>
              <a:ext cx="1287682" cy="312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D7B7E"/>
                  </a:solidFill>
                  <a:latin typeface="Avenir Next" panose="020B0503020202020204" pitchFamily="34" charset="0"/>
                </a:rPr>
                <a:t>normal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8B49C47-F5ED-5344-BF26-A0BB00940685}"/>
              </a:ext>
            </a:extLst>
          </p:cNvPr>
          <p:cNvSpPr txBox="1"/>
          <p:nvPr/>
        </p:nvSpPr>
        <p:spPr>
          <a:xfrm>
            <a:off x="1354181" y="1545140"/>
            <a:ext cx="1578818" cy="553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FGFR2</a:t>
            </a:r>
          </a:p>
        </p:txBody>
      </p:sp>
      <p:pic>
        <p:nvPicPr>
          <p:cNvPr id="46" name="Picture 45" descr="Diagram, schematic&#10;&#10;Description automatically generated">
            <a:extLst>
              <a:ext uri="{FF2B5EF4-FFF2-40B4-BE49-F238E27FC236}">
                <a16:creationId xmlns:a16="http://schemas.microsoft.com/office/drawing/2014/main" id="{F9DCC865-B398-D142-BF12-F3D4A05FB95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04179" y="916960"/>
            <a:ext cx="3403790" cy="6907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A6398A-591C-F846-AD28-810EC0276F9B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2999" y="1539248"/>
            <a:ext cx="7904817" cy="60802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3072512-6AED-464B-84D1-7DEDEA5977C4}"/>
              </a:ext>
            </a:extLst>
          </p:cNvPr>
          <p:cNvSpPr txBox="1"/>
          <p:nvPr/>
        </p:nvSpPr>
        <p:spPr>
          <a:xfrm>
            <a:off x="3083006" y="2065188"/>
            <a:ext cx="2910494" cy="39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025B6"/>
                </a:solidFill>
                <a:latin typeface="Avenir Next" panose="020B0503020202020204" pitchFamily="34" charset="0"/>
              </a:rPr>
              <a:t>Immunoglobulin C2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DEC4BA-FBAF-464B-942A-FCD3C9E30891}"/>
              </a:ext>
            </a:extLst>
          </p:cNvPr>
          <p:cNvSpPr txBox="1"/>
          <p:nvPr/>
        </p:nvSpPr>
        <p:spPr>
          <a:xfrm>
            <a:off x="5895082" y="2065188"/>
            <a:ext cx="2288211" cy="39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C84D7"/>
                </a:solidFill>
                <a:latin typeface="Avenir Next" panose="020B0503020202020204" pitchFamily="34" charset="0"/>
              </a:rPr>
              <a:t>Transmembrane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4D382D3-28D4-3F41-8B0B-C885188FADFD}"/>
              </a:ext>
            </a:extLst>
          </p:cNvPr>
          <p:cNvSpPr txBox="1"/>
          <p:nvPr/>
        </p:nvSpPr>
        <p:spPr>
          <a:xfrm>
            <a:off x="8253254" y="2058960"/>
            <a:ext cx="2251324" cy="39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D19F1A"/>
                </a:solidFill>
                <a:latin typeface="Avenir Next" panose="020B0503020202020204" pitchFamily="34" charset="0"/>
              </a:rPr>
              <a:t>Tyrosine Kinase</a:t>
            </a:r>
          </a:p>
        </p:txBody>
      </p:sp>
    </p:spTree>
    <p:extLst>
      <p:ext uri="{BB962C8B-B14F-4D97-AF65-F5344CB8AC3E}">
        <p14:creationId xmlns:p14="http://schemas.microsoft.com/office/powerpoint/2010/main" val="423268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3960D-B331-CE4E-827B-2E62B08C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80320" cy="81053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venir Next" panose="020B0503020202020204" pitchFamily="34" charset="0"/>
              </a:rPr>
              <a:t>Role of FGFR2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1DF8A4-8394-C345-A241-1926C55D9BDE}"/>
              </a:ext>
            </a:extLst>
          </p:cNvPr>
          <p:cNvGrpSpPr/>
          <p:nvPr/>
        </p:nvGrpSpPr>
        <p:grpSpPr>
          <a:xfrm>
            <a:off x="4254322" y="1361395"/>
            <a:ext cx="3399466" cy="5180631"/>
            <a:chOff x="4254322" y="1361395"/>
            <a:chExt cx="3399466" cy="51806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2E664E6-27C1-B641-B689-C8794DED7960}"/>
                </a:ext>
              </a:extLst>
            </p:cNvPr>
            <p:cNvSpPr txBox="1"/>
            <p:nvPr/>
          </p:nvSpPr>
          <p:spPr>
            <a:xfrm>
              <a:off x="4878563" y="5218587"/>
              <a:ext cx="262674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  <a:latin typeface="Avenir Next" panose="020B0503020202020204" pitchFamily="34" charset="0"/>
                </a:rPr>
                <a:t>Cell junctions</a:t>
              </a:r>
            </a:p>
            <a:p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  <a:latin typeface="Avenir Next" panose="020B0503020202020204" pitchFamily="34" charset="0"/>
                </a:rPr>
                <a:t>Nucleoplasm</a:t>
              </a:r>
            </a:p>
            <a:p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  <a:latin typeface="Avenir Next" panose="020B0503020202020204" pitchFamily="34" charset="0"/>
                </a:rPr>
                <a:t>Extracellular Matrix</a:t>
              </a:r>
            </a:p>
            <a:p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  <a:latin typeface="Avenir Next" panose="020B0503020202020204" pitchFamily="34" charset="0"/>
                </a:rPr>
                <a:t>Cell surface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1DCB42E-6732-D845-A862-A48330AD4623}"/>
                </a:ext>
              </a:extLst>
            </p:cNvPr>
            <p:cNvSpPr txBox="1"/>
            <p:nvPr/>
          </p:nvSpPr>
          <p:spPr>
            <a:xfrm>
              <a:off x="4254322" y="1361395"/>
              <a:ext cx="3399466" cy="506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2C461C"/>
                  </a:solidFill>
                  <a:latin typeface="Avenir Next" panose="020B0503020202020204" pitchFamily="34" charset="0"/>
                </a:rPr>
                <a:t>Cellular Component </a:t>
              </a:r>
            </a:p>
          </p:txBody>
        </p:sp>
        <p:pic>
          <p:nvPicPr>
            <p:cNvPr id="13" name="Picture 12" descr="Icon&#10;&#10;Description automatically generated">
              <a:extLst>
                <a:ext uri="{FF2B5EF4-FFF2-40B4-BE49-F238E27FC236}">
                  <a16:creationId xmlns:a16="http://schemas.microsoft.com/office/drawing/2014/main" id="{C599ED20-48A9-8943-B144-F179FC102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13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54905" y="1880191"/>
              <a:ext cx="2954505" cy="3310854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61A8A4-E1BB-B343-B90D-8274CDD9733A}"/>
              </a:ext>
            </a:extLst>
          </p:cNvPr>
          <p:cNvGrpSpPr/>
          <p:nvPr/>
        </p:nvGrpSpPr>
        <p:grpSpPr>
          <a:xfrm>
            <a:off x="7979652" y="1359374"/>
            <a:ext cx="3979674" cy="5740914"/>
            <a:chOff x="7979652" y="1359374"/>
            <a:chExt cx="3979674" cy="574091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DC73E72-C070-F043-85EA-1E4F9A97D31D}"/>
                </a:ext>
              </a:extLst>
            </p:cNvPr>
            <p:cNvSpPr txBox="1"/>
            <p:nvPr/>
          </p:nvSpPr>
          <p:spPr>
            <a:xfrm>
              <a:off x="8036440" y="5161296"/>
              <a:ext cx="392288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4">
                      <a:lumMod val="50000"/>
                    </a:schemeClr>
                  </a:solidFill>
                  <a:latin typeface="Avenir Next" panose="020B0503020202020204" pitchFamily="34" charset="0"/>
                </a:rPr>
                <a:t>Bone cell proliferation </a:t>
              </a:r>
            </a:p>
            <a:p>
              <a:r>
                <a:rPr lang="en-US" sz="2000" b="1" dirty="0">
                  <a:solidFill>
                    <a:schemeClr val="accent4">
                      <a:lumMod val="50000"/>
                    </a:schemeClr>
                  </a:solidFill>
                  <a:latin typeface="Avenir Next" panose="020B0503020202020204" pitchFamily="34" charset="0"/>
                </a:rPr>
                <a:t>Cranial skeletal system 	development</a:t>
              </a:r>
            </a:p>
            <a:p>
              <a:r>
                <a:rPr lang="en-US" sz="2000" b="1" dirty="0">
                  <a:solidFill>
                    <a:schemeClr val="accent4">
                      <a:lumMod val="50000"/>
                    </a:schemeClr>
                  </a:solidFill>
                  <a:latin typeface="Avenir Next" panose="020B0503020202020204" pitchFamily="34" charset="0"/>
                </a:rPr>
                <a:t>Embryonic skeletal system 	development</a:t>
              </a:r>
            </a:p>
            <a:p>
              <a:endParaRPr lang="en-US" sz="2000" b="1" dirty="0">
                <a:solidFill>
                  <a:schemeClr val="accent4">
                    <a:lumMod val="50000"/>
                  </a:schemeClr>
                </a:solidFill>
                <a:latin typeface="Avenir Next" panose="020B0503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08FD4D5-DE3F-514C-8ABF-E866D3684780}"/>
                </a:ext>
              </a:extLst>
            </p:cNvPr>
            <p:cNvSpPr txBox="1"/>
            <p:nvPr/>
          </p:nvSpPr>
          <p:spPr>
            <a:xfrm>
              <a:off x="8440985" y="1359374"/>
              <a:ext cx="3000398" cy="506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5A4405"/>
                  </a:solidFill>
                  <a:latin typeface="Avenir Next" panose="020B0503020202020204" pitchFamily="34" charset="0"/>
                </a:rPr>
                <a:t>Biological Process</a:t>
              </a:r>
            </a:p>
          </p:txBody>
        </p:sp>
        <p:pic>
          <p:nvPicPr>
            <p:cNvPr id="15" name="Picture 14" descr="Chart, bubble chart&#10;&#10;Description automatically generated">
              <a:extLst>
                <a:ext uri="{FF2B5EF4-FFF2-40B4-BE49-F238E27FC236}">
                  <a16:creationId xmlns:a16="http://schemas.microsoft.com/office/drawing/2014/main" id="{7BC2E183-577D-AD4E-B332-CB591BBE54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309436">
              <a:off x="7979652" y="2366206"/>
              <a:ext cx="1852322" cy="212933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0FFF220-1F8B-FD4A-A346-4D0C6FE2B3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02215" y="2138526"/>
              <a:ext cx="1457111" cy="2740743"/>
            </a:xfrm>
            <a:prstGeom prst="rect">
              <a:avLst/>
            </a:prstGeom>
          </p:spPr>
        </p:pic>
        <p:pic>
          <p:nvPicPr>
            <p:cNvPr id="17" name="Picture 16" descr="Shape, arrow, rectangle&#10;&#10;Description automatically generated">
              <a:extLst>
                <a:ext uri="{FF2B5EF4-FFF2-40B4-BE49-F238E27FC236}">
                  <a16:creationId xmlns:a16="http://schemas.microsoft.com/office/drawing/2014/main" id="{D750E5A0-DE4A-3847-A874-0A6BDCADF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34847" y="3263062"/>
              <a:ext cx="667368" cy="444593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034A411-9F17-AF4E-84DF-F32917C495B1}"/>
              </a:ext>
            </a:extLst>
          </p:cNvPr>
          <p:cNvGrpSpPr/>
          <p:nvPr/>
        </p:nvGrpSpPr>
        <p:grpSpPr>
          <a:xfrm>
            <a:off x="313422" y="1373620"/>
            <a:ext cx="4034009" cy="5140865"/>
            <a:chOff x="313422" y="1373620"/>
            <a:chExt cx="4034009" cy="51408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89C56F0-93E9-5443-97F9-B4DF9C876C8A}"/>
                </a:ext>
              </a:extLst>
            </p:cNvPr>
            <p:cNvSpPr txBox="1"/>
            <p:nvPr/>
          </p:nvSpPr>
          <p:spPr>
            <a:xfrm>
              <a:off x="313422" y="5191046"/>
              <a:ext cx="40340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9F5996"/>
                  </a:solidFill>
                  <a:latin typeface="Avenir Next" panose="020B0503020202020204" pitchFamily="34" charset="0"/>
                </a:rPr>
                <a:t>Growth factor receptor binding</a:t>
              </a:r>
            </a:p>
            <a:p>
              <a:r>
                <a:rPr lang="en-US" sz="2000" b="1" dirty="0">
                  <a:solidFill>
                    <a:srgbClr val="9F5996"/>
                  </a:solidFill>
                  <a:latin typeface="Avenir Next" panose="020B0503020202020204" pitchFamily="34" charset="0"/>
                </a:rPr>
                <a:t>Receptor-receptor interaction</a:t>
              </a:r>
            </a:p>
            <a:p>
              <a:r>
                <a:rPr lang="en-US" sz="2000" b="1" dirty="0">
                  <a:solidFill>
                    <a:srgbClr val="9F5996"/>
                  </a:solidFill>
                  <a:latin typeface="Avenir Next" panose="020B0503020202020204" pitchFamily="34" charset="0"/>
                </a:rPr>
                <a:t>Catalytic activity</a:t>
              </a:r>
            </a:p>
            <a:p>
              <a:r>
                <a:rPr lang="en-US" sz="2000" b="1" dirty="0">
                  <a:solidFill>
                    <a:srgbClr val="9F5996"/>
                  </a:solidFill>
                  <a:latin typeface="Avenir Next" panose="020B0503020202020204" pitchFamily="34" charset="0"/>
                </a:rPr>
                <a:t>Protein tyrosine kinase activity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E4E649-71FB-744D-86DC-B4C2AFC36AEF}"/>
                </a:ext>
              </a:extLst>
            </p:cNvPr>
            <p:cNvSpPr txBox="1"/>
            <p:nvPr/>
          </p:nvSpPr>
          <p:spPr>
            <a:xfrm>
              <a:off x="407245" y="1373620"/>
              <a:ext cx="3173615" cy="506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453C79"/>
                  </a:solidFill>
                  <a:latin typeface="Avenir Next" panose="020B0503020202020204" pitchFamily="34" charset="0"/>
                </a:rPr>
                <a:t>Molecular Function</a:t>
              </a:r>
            </a:p>
          </p:txBody>
        </p:sp>
        <p:pic>
          <p:nvPicPr>
            <p:cNvPr id="20" name="Picture 19" descr="Diagram&#10;&#10;Description automatically generated">
              <a:extLst>
                <a:ext uri="{FF2B5EF4-FFF2-40B4-BE49-F238E27FC236}">
                  <a16:creationId xmlns:a16="http://schemas.microsoft.com/office/drawing/2014/main" id="{CAF33D9C-FD7E-9E4F-94F8-A3DEA0073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1697" y="1988063"/>
              <a:ext cx="2176097" cy="3080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856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E6C67-3BE0-AA44-A00F-0D9D572E4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423" y="244086"/>
            <a:ext cx="10515600" cy="102509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venir Next" panose="020B0503020202020204" pitchFamily="34" charset="0"/>
              </a:rPr>
              <a:t>The role of FGFR2 is not fully understood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962D26F-F24E-9949-87D2-63E377AE4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9792" y="1492487"/>
            <a:ext cx="2526762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hape, arrow, rectangle&#10;&#10;Description automatically generated">
            <a:extLst>
              <a:ext uri="{FF2B5EF4-FFF2-40B4-BE49-F238E27FC236}">
                <a16:creationId xmlns:a16="http://schemas.microsoft.com/office/drawing/2014/main" id="{AA014A53-C9DE-9F41-9B43-F84A35DBB4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7486" y="2083545"/>
            <a:ext cx="995550" cy="358398"/>
          </a:xfrm>
          <a:prstGeom prst="rect">
            <a:avLst/>
          </a:prstGeom>
        </p:spPr>
      </p:pic>
      <p:pic>
        <p:nvPicPr>
          <p:cNvPr id="13" name="Picture 12" descr="Diagram, schematic&#10;&#10;Description automatically generated">
            <a:extLst>
              <a:ext uri="{FF2B5EF4-FFF2-40B4-BE49-F238E27FC236}">
                <a16:creationId xmlns:a16="http://schemas.microsoft.com/office/drawing/2014/main" id="{EB4D9690-9717-6E42-A25F-5C29A4F1C7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394" y="3586027"/>
            <a:ext cx="3010077" cy="6469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AF799E-2095-3E4F-A5D4-06E3E4192F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6275970" y="2520546"/>
            <a:ext cx="1038542" cy="2526762"/>
          </a:xfrm>
          <a:prstGeom prst="rect">
            <a:avLst/>
          </a:prstGeom>
        </p:spPr>
      </p:pic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537728BE-E7C3-6946-862F-5CF13248BF9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344869" y="3662871"/>
            <a:ext cx="936607" cy="2194839"/>
          </a:xfrm>
          <a:prstGeom prst="rect">
            <a:avLst/>
          </a:prstGeom>
        </p:spPr>
      </p:pic>
      <p:pic>
        <p:nvPicPr>
          <p:cNvPr id="20" name="Picture 19" descr="Shape, arrow, rectangle&#10;&#10;Description automatically generated">
            <a:extLst>
              <a:ext uri="{FF2B5EF4-FFF2-40B4-BE49-F238E27FC236}">
                <a16:creationId xmlns:a16="http://schemas.microsoft.com/office/drawing/2014/main" id="{458DE903-C25C-474D-8892-C412C8D084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0881" y="4280819"/>
            <a:ext cx="995550" cy="358398"/>
          </a:xfrm>
          <a:prstGeom prst="rect">
            <a:avLst/>
          </a:prstGeom>
        </p:spPr>
      </p:pic>
      <p:pic>
        <p:nvPicPr>
          <p:cNvPr id="21" name="Picture 20" descr="Shape, arrow, rectangle&#10;&#10;Description automatically generated">
            <a:extLst>
              <a:ext uri="{FF2B5EF4-FFF2-40B4-BE49-F238E27FC236}">
                <a16:creationId xmlns:a16="http://schemas.microsoft.com/office/drawing/2014/main" id="{2040871E-DE48-BE41-9BBD-8A4D34E62C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310" y="2095574"/>
            <a:ext cx="995550" cy="358398"/>
          </a:xfrm>
          <a:prstGeom prst="rect">
            <a:avLst/>
          </a:prstGeom>
        </p:spPr>
      </p:pic>
      <p:pic>
        <p:nvPicPr>
          <p:cNvPr id="22" name="Picture 21" descr="Shape, arrow, rectangle&#10;&#10;Description automatically generated">
            <a:extLst>
              <a:ext uri="{FF2B5EF4-FFF2-40B4-BE49-F238E27FC236}">
                <a16:creationId xmlns:a16="http://schemas.microsoft.com/office/drawing/2014/main" id="{9D5E86D9-6409-A845-8004-E4587A9257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113" y="4240961"/>
            <a:ext cx="995550" cy="3583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8091A46-C102-3E42-817C-1B7447CBBD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3565" y="1299861"/>
            <a:ext cx="1770235" cy="194982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9F06DA7-ED88-4D49-AC29-C5E5EA5119A3}"/>
              </a:ext>
            </a:extLst>
          </p:cNvPr>
          <p:cNvGrpSpPr/>
          <p:nvPr/>
        </p:nvGrpSpPr>
        <p:grpSpPr>
          <a:xfrm>
            <a:off x="9583565" y="3366793"/>
            <a:ext cx="1769458" cy="2073470"/>
            <a:chOff x="9702433" y="3964137"/>
            <a:chExt cx="1769458" cy="2073470"/>
          </a:xfrm>
        </p:grpSpPr>
        <p:pic>
          <p:nvPicPr>
            <p:cNvPr id="25" name="Picture 24" descr="A picture containing porcelain&#10;&#10;Description automatically generated">
              <a:extLst>
                <a:ext uri="{FF2B5EF4-FFF2-40B4-BE49-F238E27FC236}">
                  <a16:creationId xmlns:a16="http://schemas.microsoft.com/office/drawing/2014/main" id="{97B0C37B-BD95-2E44-A81A-8F6F92378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2433" y="4001303"/>
              <a:ext cx="986155" cy="1008998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8F33F19-6092-514A-9989-EF9CCCE7D8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80793" y="3964137"/>
              <a:ext cx="691098" cy="93640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3669688-511D-3B42-A6C8-DEC59C01EC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820941" y="5059396"/>
              <a:ext cx="650950" cy="978211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60E4B28-B714-5148-9DEB-9CFF75A802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49961" y="5059396"/>
              <a:ext cx="691098" cy="978211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79BD6B77-EAA5-AD4B-8353-D84306BA8BA2}"/>
              </a:ext>
            </a:extLst>
          </p:cNvPr>
          <p:cNvSpPr txBox="1"/>
          <p:nvPr/>
        </p:nvSpPr>
        <p:spPr>
          <a:xfrm>
            <a:off x="9429681" y="64285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6CEC255-8192-6C45-A82E-90578D6147DE}"/>
              </a:ext>
            </a:extLst>
          </p:cNvPr>
          <p:cNvSpPr txBox="1"/>
          <p:nvPr/>
        </p:nvSpPr>
        <p:spPr>
          <a:xfrm>
            <a:off x="0" y="583633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venir Next" panose="020B0503020202020204" pitchFamily="34" charset="0"/>
              </a:rPr>
              <a:t>The role of the immunoglobulin domains of FGFR2 in mediating bone cell proliferation and differentiation during embryonic development remains unclear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1F31C42-2D41-4F43-AC61-D0879E82D4A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394" y="2083545"/>
            <a:ext cx="3993468" cy="35840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A4B5264-A933-0E43-ADC5-3FA7DD05A61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653" y="4272006"/>
            <a:ext cx="3993468" cy="358404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C610C74-95F5-4143-8ECB-6383EB1ACA7D}"/>
              </a:ext>
            </a:extLst>
          </p:cNvPr>
          <p:cNvSpPr/>
          <p:nvPr/>
        </p:nvSpPr>
        <p:spPr>
          <a:xfrm>
            <a:off x="511444" y="1492487"/>
            <a:ext cx="1751309" cy="3947776"/>
          </a:xfrm>
          <a:prstGeom prst="roundRect">
            <a:avLst/>
          </a:prstGeom>
          <a:solidFill>
            <a:srgbClr val="FF29DE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27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5FD0-E49C-704C-8ED1-CC1FF8D7B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6643"/>
            <a:ext cx="10515600" cy="67056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venir Next" panose="020B0503020202020204" pitchFamily="34" charset="0"/>
              </a:rPr>
              <a:t>FGFR2 is conserved across species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ACCEB5-59E6-8746-A7CF-3696E31D18D2}"/>
              </a:ext>
            </a:extLst>
          </p:cNvPr>
          <p:cNvSpPr txBox="1"/>
          <p:nvPr/>
        </p:nvSpPr>
        <p:spPr>
          <a:xfrm>
            <a:off x="6375188" y="895976"/>
            <a:ext cx="11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19F1A"/>
                </a:solidFill>
                <a:latin typeface="Avenir Next" panose="020B0503020202020204" pitchFamily="34" charset="0"/>
              </a:rPr>
              <a:t>TyrKc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505E4-DB1E-0149-8CB8-80C1ED7DD9B0}"/>
              </a:ext>
            </a:extLst>
          </p:cNvPr>
          <p:cNvSpPr txBox="1"/>
          <p:nvPr/>
        </p:nvSpPr>
        <p:spPr>
          <a:xfrm>
            <a:off x="5222135" y="895976"/>
            <a:ext cx="723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C84D7"/>
                </a:solidFill>
                <a:latin typeface="Avenir Next" panose="020B0503020202020204" pitchFamily="34" charset="0"/>
              </a:rPr>
              <a:t>Tm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AA59E2-5EF4-BD4E-8CA9-284C34D23186}"/>
              </a:ext>
            </a:extLst>
          </p:cNvPr>
          <p:cNvSpPr txBox="1"/>
          <p:nvPr/>
        </p:nvSpPr>
        <p:spPr>
          <a:xfrm>
            <a:off x="3032760" y="895976"/>
            <a:ext cx="11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025B6"/>
                </a:solidFill>
                <a:latin typeface="Avenir Next" panose="020B0503020202020204" pitchFamily="34" charset="0"/>
              </a:rPr>
              <a:t>IGc2</a:t>
            </a:r>
          </a:p>
        </p:txBody>
      </p:sp>
      <p:pic>
        <p:nvPicPr>
          <p:cNvPr id="11" name="Picture 10" descr="A picture containing chart&#10;&#10;Description automatically generated">
            <a:extLst>
              <a:ext uri="{FF2B5EF4-FFF2-40B4-BE49-F238E27FC236}">
                <a16:creationId xmlns:a16="http://schemas.microsoft.com/office/drawing/2014/main" id="{85359353-148E-6846-9726-7C4B1D294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005" y="1357641"/>
            <a:ext cx="9141989" cy="536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9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D82CDBC3-F4A5-CB44-9560-F5AC8A820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74" t="5377" b="21947"/>
          <a:stretch/>
        </p:blipFill>
        <p:spPr>
          <a:xfrm>
            <a:off x="0" y="1102690"/>
            <a:ext cx="12002041" cy="502379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E74D5E-D6AE-5442-93A6-014F056C6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" y="365125"/>
            <a:ext cx="11887200" cy="762635"/>
          </a:xfrm>
        </p:spPr>
        <p:txBody>
          <a:bodyPr>
            <a:normAutofit/>
          </a:bodyPr>
          <a:lstStyle/>
          <a:p>
            <a:pPr algn="ctr"/>
            <a:r>
              <a:rPr lang="en-US" sz="4200" b="1" dirty="0">
                <a:latin typeface="Avenir Next" panose="020B0503020202020204" pitchFamily="34" charset="0"/>
              </a:rPr>
              <a:t>FGFR2 has been conserved over 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B0A866-AED3-534E-96B5-BB494E01F3AE}"/>
              </a:ext>
            </a:extLst>
          </p:cNvPr>
          <p:cNvSpPr txBox="1"/>
          <p:nvPr/>
        </p:nvSpPr>
        <p:spPr>
          <a:xfrm>
            <a:off x="2198271" y="6306578"/>
            <a:ext cx="514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MUSCLE aligning: Maximum Likelihood</a:t>
            </a:r>
          </a:p>
        </p:txBody>
      </p:sp>
      <p:pic>
        <p:nvPicPr>
          <p:cNvPr id="9" name="Picture 8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6AFF8262-6234-9145-8F8A-7165CAD445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3686" y="934049"/>
            <a:ext cx="767263" cy="670199"/>
          </a:xfrm>
          <a:prstGeom prst="rect">
            <a:avLst/>
          </a:prstGeom>
        </p:spPr>
      </p:pic>
      <p:pic>
        <p:nvPicPr>
          <p:cNvPr id="11" name="Picture 10" descr="A black and white silhouette of a cat&#10;&#10;Description automatically generated with medium confidence">
            <a:extLst>
              <a:ext uri="{FF2B5EF4-FFF2-40B4-BE49-F238E27FC236}">
                <a16:creationId xmlns:a16="http://schemas.microsoft.com/office/drawing/2014/main" id="{51D285A4-770F-6149-A3A7-F27FE7A27E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0375" y="1630680"/>
            <a:ext cx="736204" cy="522153"/>
          </a:xfrm>
          <a:prstGeom prst="rect">
            <a:avLst/>
          </a:prstGeom>
        </p:spPr>
      </p:pic>
      <p:pic>
        <p:nvPicPr>
          <p:cNvPr id="13" name="Picture 12" descr="A silhouette of a person&#10;&#10;Description automatically generated with low confidence">
            <a:extLst>
              <a:ext uri="{FF2B5EF4-FFF2-40B4-BE49-F238E27FC236}">
                <a16:creationId xmlns:a16="http://schemas.microsoft.com/office/drawing/2014/main" id="{86FED7A3-B46D-9449-BF83-AFE4D6586D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0113" y="2036361"/>
            <a:ext cx="416012" cy="817512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BD211082-6D16-5449-8AFD-4E1A88FDB1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959" y="5813333"/>
            <a:ext cx="1818353" cy="1021741"/>
          </a:xfrm>
          <a:prstGeom prst="rect">
            <a:avLst/>
          </a:prstGeom>
        </p:spPr>
      </p:pic>
      <p:pic>
        <p:nvPicPr>
          <p:cNvPr id="17" name="Picture 16" descr="A silhouette of a cat&#10;&#10;Description automatically generated with low confidence">
            <a:extLst>
              <a:ext uri="{FF2B5EF4-FFF2-40B4-BE49-F238E27FC236}">
                <a16:creationId xmlns:a16="http://schemas.microsoft.com/office/drawing/2014/main" id="{62D61669-E036-3A4A-9C48-D969AD3023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2287" y="2853873"/>
            <a:ext cx="638553" cy="5708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AA9E0FE-580D-6A46-A7E9-3615FB4AD9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1790" y="3424701"/>
            <a:ext cx="1077169" cy="5221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00898E-607A-564D-8C5A-416FFBFAD36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4665" y="3894914"/>
            <a:ext cx="1051930" cy="522154"/>
          </a:xfrm>
          <a:prstGeom prst="rect">
            <a:avLst/>
          </a:prstGeom>
        </p:spPr>
      </p:pic>
      <p:pic>
        <p:nvPicPr>
          <p:cNvPr id="23" name="Picture 22" descr="A picture containing furniture, seat, footwear&#10;&#10;Description automatically generated">
            <a:extLst>
              <a:ext uri="{FF2B5EF4-FFF2-40B4-BE49-F238E27FC236}">
                <a16:creationId xmlns:a16="http://schemas.microsoft.com/office/drawing/2014/main" id="{BAB6CEE4-EA6C-8644-8904-CB7297F897D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7082" y="4385953"/>
            <a:ext cx="1235237" cy="570829"/>
          </a:xfrm>
          <a:prstGeom prst="rect">
            <a:avLst/>
          </a:prstGeom>
        </p:spPr>
      </p:pic>
      <p:pic>
        <p:nvPicPr>
          <p:cNvPr id="25" name="Picture 24" descr="A picture containing insect&#10;&#10;Description automatically generated">
            <a:extLst>
              <a:ext uri="{FF2B5EF4-FFF2-40B4-BE49-F238E27FC236}">
                <a16:creationId xmlns:a16="http://schemas.microsoft.com/office/drawing/2014/main" id="{E2E35FC6-B165-D249-BCE8-2511F2AF3D5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1293" y="4830968"/>
            <a:ext cx="690748" cy="647330"/>
          </a:xfrm>
          <a:prstGeom prst="rect">
            <a:avLst/>
          </a:prstGeom>
        </p:spPr>
      </p:pic>
      <p:pic>
        <p:nvPicPr>
          <p:cNvPr id="27" name="Picture 26" descr="A picture containing clipart&#10;&#10;Description automatically generated">
            <a:extLst>
              <a:ext uri="{FF2B5EF4-FFF2-40B4-BE49-F238E27FC236}">
                <a16:creationId xmlns:a16="http://schemas.microsoft.com/office/drawing/2014/main" id="{5C528259-846F-4042-9257-1756F8C8807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4736" y="5479875"/>
            <a:ext cx="1051931" cy="67927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3108CA0-D841-6342-A1C1-CA2E5005299D}"/>
              </a:ext>
            </a:extLst>
          </p:cNvPr>
          <p:cNvGrpSpPr/>
          <p:nvPr/>
        </p:nvGrpSpPr>
        <p:grpSpPr>
          <a:xfrm>
            <a:off x="5137686" y="2064588"/>
            <a:ext cx="4798794" cy="1389138"/>
            <a:chOff x="5137686" y="2064588"/>
            <a:chExt cx="4798794" cy="1389138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A2D83ECD-25A8-FE45-8842-CF82CF5BCEE2}"/>
                </a:ext>
              </a:extLst>
            </p:cNvPr>
            <p:cNvSpPr/>
            <p:nvPr/>
          </p:nvSpPr>
          <p:spPr>
            <a:xfrm>
              <a:off x="5516880" y="2064588"/>
              <a:ext cx="4273960" cy="670080"/>
            </a:xfrm>
            <a:prstGeom prst="roundRect">
              <a:avLst/>
            </a:prstGeom>
            <a:solidFill>
              <a:srgbClr val="FFFF0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1F0E149D-F585-2A4B-A64B-87C6F65DCCAA}"/>
                </a:ext>
              </a:extLst>
            </p:cNvPr>
            <p:cNvSpPr/>
            <p:nvPr/>
          </p:nvSpPr>
          <p:spPr>
            <a:xfrm>
              <a:off x="5137686" y="2807145"/>
              <a:ext cx="4798794" cy="646581"/>
            </a:xfrm>
            <a:prstGeom prst="roundRect">
              <a:avLst/>
            </a:prstGeom>
            <a:solidFill>
              <a:srgbClr val="FFFF0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887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2EF2C-B3BD-A442-AE85-698EBF5A0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894"/>
            <a:ext cx="12192000" cy="983715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>
                <a:latin typeface="Avenir Next" panose="020B0503020202020204" pitchFamily="34" charset="0"/>
              </a:rPr>
              <a:t>Mice are the best model organism for bone development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EDB26A-98AF-6940-B782-831315C90A76}"/>
              </a:ext>
            </a:extLst>
          </p:cNvPr>
          <p:cNvGrpSpPr/>
          <p:nvPr/>
        </p:nvGrpSpPr>
        <p:grpSpPr>
          <a:xfrm>
            <a:off x="350878" y="1143000"/>
            <a:ext cx="10570430" cy="1681489"/>
            <a:chOff x="350878" y="1143000"/>
            <a:chExt cx="10570430" cy="1681489"/>
          </a:xfrm>
        </p:grpSpPr>
        <p:pic>
          <p:nvPicPr>
            <p:cNvPr id="20" name="Picture 19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7B092CB6-2788-6C4E-9554-2A20D08810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15863" y="1284645"/>
              <a:ext cx="1137589" cy="1513074"/>
            </a:xfrm>
            <a:prstGeom prst="rect">
              <a:avLst/>
            </a:prstGeom>
          </p:spPr>
        </p:pic>
        <p:pic>
          <p:nvPicPr>
            <p:cNvPr id="21" name="Picture 20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5E5CA1F4-25AF-D843-9CA3-1A6D51E2FC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76417" y="1250571"/>
              <a:ext cx="1137588" cy="154245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7DF6B4D-E5BF-EF48-A684-4F97D8D4C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08680" y="1143000"/>
              <a:ext cx="1712628" cy="1681489"/>
            </a:xfrm>
            <a:prstGeom prst="rect">
              <a:avLst/>
            </a:prstGeom>
          </p:spPr>
        </p:pic>
        <p:pic>
          <p:nvPicPr>
            <p:cNvPr id="37" name="Picture 36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C69844AC-1053-354B-93DA-1231B91AC6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13357" y="1284645"/>
              <a:ext cx="1137588" cy="1422338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A68C428-1E4E-CB4D-B47B-AF2B0263EC43}"/>
                </a:ext>
              </a:extLst>
            </p:cNvPr>
            <p:cNvSpPr txBox="1"/>
            <p:nvPr/>
          </p:nvSpPr>
          <p:spPr>
            <a:xfrm>
              <a:off x="350878" y="1630024"/>
              <a:ext cx="20499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2">
                      <a:lumMod val="25000"/>
                    </a:schemeClr>
                  </a:solidFill>
                </a:rPr>
                <a:t>Stages of development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D6AE3B7-5E36-AC40-97A1-C367EA3F15CB}"/>
              </a:ext>
            </a:extLst>
          </p:cNvPr>
          <p:cNvGrpSpPr/>
          <p:nvPr/>
        </p:nvGrpSpPr>
        <p:grpSpPr>
          <a:xfrm>
            <a:off x="157740" y="2900468"/>
            <a:ext cx="11002797" cy="1687187"/>
            <a:chOff x="157740" y="2900468"/>
            <a:chExt cx="11002797" cy="1687187"/>
          </a:xfrm>
        </p:grpSpPr>
        <p:pic>
          <p:nvPicPr>
            <p:cNvPr id="5" name="Picture 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9EC2BB3F-A2B7-6343-BB9F-F0A9CCF294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  <a14:imgEffect>
                        <a14:brightnessContrast contrast="-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44801" y="2956439"/>
              <a:ext cx="1614136" cy="1631216"/>
            </a:xfrm>
            <a:prstGeom prst="rect">
              <a:avLst/>
            </a:prstGeom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77DFEE4B-4252-794A-9764-A1B962470A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143330" y="3096602"/>
              <a:ext cx="2017207" cy="1386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FC83E548-762F-D148-AE66-ABA7FEFA5D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  <a14:imgEffect>
                        <a14:brightnessContrast contrast="2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10619" y="2966328"/>
              <a:ext cx="1717692" cy="1621327"/>
            </a:xfrm>
            <a:prstGeom prst="rect">
              <a:avLst/>
            </a:prstGeom>
          </p:spPr>
        </p:pic>
        <p:pic>
          <p:nvPicPr>
            <p:cNvPr id="29" name="Picture 2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97EFD80-2D8A-9A42-A517-FDC8DCACBC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0"/>
                      </a14:imgEffect>
                      <a14:imgEffect>
                        <a14:brightnessContrast contrast="3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75932" y="2956439"/>
              <a:ext cx="1717692" cy="1631216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4FA165C-C806-7549-B237-CD4F92FBDCEB}"/>
                </a:ext>
              </a:extLst>
            </p:cNvPr>
            <p:cNvSpPr txBox="1"/>
            <p:nvPr/>
          </p:nvSpPr>
          <p:spPr>
            <a:xfrm>
              <a:off x="157740" y="2900468"/>
              <a:ext cx="23068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2">
                      <a:lumMod val="25000"/>
                    </a:schemeClr>
                  </a:solidFill>
                </a:rPr>
                <a:t>Normal development</a:t>
              </a:r>
            </a:p>
          </p:txBody>
        </p:sp>
        <p:pic>
          <p:nvPicPr>
            <p:cNvPr id="48" name="Picture 47" descr="A close-up of a car&#10;&#10;Description automatically generated with low confidence">
              <a:extLst>
                <a:ext uri="{FF2B5EF4-FFF2-40B4-BE49-F238E27FC236}">
                  <a16:creationId xmlns:a16="http://schemas.microsoft.com/office/drawing/2014/main" id="{BDC80CEA-6F25-214D-9026-BAC06447C0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0267" y="3728512"/>
              <a:ext cx="1381760" cy="754651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C904217-81D4-8448-8B04-A0D8D0C5FEEC}"/>
              </a:ext>
            </a:extLst>
          </p:cNvPr>
          <p:cNvGrpSpPr/>
          <p:nvPr/>
        </p:nvGrpSpPr>
        <p:grpSpPr>
          <a:xfrm>
            <a:off x="157740" y="4764684"/>
            <a:ext cx="11002797" cy="1825567"/>
            <a:chOff x="157740" y="4764684"/>
            <a:chExt cx="11002797" cy="1825567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A48CFE5D-EA58-AE44-9F32-20C4E719B6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143330" y="4928578"/>
              <a:ext cx="2017207" cy="1540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Diagram&#10;&#10;Description automatically generated">
              <a:extLst>
                <a:ext uri="{FF2B5EF4-FFF2-40B4-BE49-F238E27FC236}">
                  <a16:creationId xmlns:a16="http://schemas.microsoft.com/office/drawing/2014/main" id="{5EF622AD-3CDB-C34E-B70F-56E609ACE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54404" y="4948537"/>
              <a:ext cx="1994934" cy="1631217"/>
            </a:xfrm>
            <a:prstGeom prst="rect">
              <a:avLst/>
            </a:prstGeom>
          </p:spPr>
        </p:pic>
        <p:pic>
          <p:nvPicPr>
            <p:cNvPr id="41" name="Picture 40" descr="Diagram&#10;&#10;Description automatically generated">
              <a:extLst>
                <a:ext uri="{FF2B5EF4-FFF2-40B4-BE49-F238E27FC236}">
                  <a16:creationId xmlns:a16="http://schemas.microsoft.com/office/drawing/2014/main" id="{21978D9B-95DE-6047-905F-9AD8347AA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2823" y="4959035"/>
              <a:ext cx="1983911" cy="1631216"/>
            </a:xfrm>
            <a:prstGeom prst="rect">
              <a:avLst/>
            </a:prstGeom>
          </p:spPr>
        </p:pic>
        <p:pic>
          <p:nvPicPr>
            <p:cNvPr id="43" name="Picture 42" descr="Diagram&#10;&#10;Description automatically generated">
              <a:extLst>
                <a:ext uri="{FF2B5EF4-FFF2-40B4-BE49-F238E27FC236}">
                  <a16:creationId xmlns:a16="http://schemas.microsoft.com/office/drawing/2014/main" id="{DAD7F8B1-9FB3-2244-BD0B-EB777FC92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51620" y="4847000"/>
              <a:ext cx="2035690" cy="1703551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3873E6-F824-C14E-8C1E-0E769D8F017D}"/>
                </a:ext>
              </a:extLst>
            </p:cNvPr>
            <p:cNvSpPr txBox="1"/>
            <p:nvPr/>
          </p:nvSpPr>
          <p:spPr>
            <a:xfrm>
              <a:off x="157740" y="4764684"/>
              <a:ext cx="21686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2">
                      <a:lumMod val="25000"/>
                    </a:schemeClr>
                  </a:solidFill>
                </a:rPr>
                <a:t>Abnormal development</a:t>
              </a: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9CCFB4AB-1066-4441-86DF-28F6404635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0267" y="5672809"/>
              <a:ext cx="1422400" cy="73677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B8023D4-5281-E440-8490-36B33C3902CE}"/>
              </a:ext>
            </a:extLst>
          </p:cNvPr>
          <p:cNvSpPr txBox="1"/>
          <p:nvPr/>
        </p:nvSpPr>
        <p:spPr>
          <a:xfrm>
            <a:off x="9214087" y="6507854"/>
            <a:ext cx="195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Wany Y. </a:t>
            </a:r>
            <a:r>
              <a:rPr lang="en-US" i="1" dirty="0"/>
              <a:t>et al.</a:t>
            </a:r>
            <a:r>
              <a:rPr lang="en-US" dirty="0"/>
              <a:t> 2010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1DEA8B-A49C-6E48-B783-96D2ECD26DDF}"/>
              </a:ext>
            </a:extLst>
          </p:cNvPr>
          <p:cNvSpPr txBox="1"/>
          <p:nvPr/>
        </p:nvSpPr>
        <p:spPr>
          <a:xfrm>
            <a:off x="4674186" y="6483717"/>
            <a:ext cx="1891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Jiang Y. </a:t>
            </a:r>
            <a:r>
              <a:rPr lang="en-US" i="1" dirty="0"/>
              <a:t>et al.</a:t>
            </a:r>
            <a:r>
              <a:rPr lang="en-US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66466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19982</TotalTime>
  <Words>1684</Words>
  <Application>Microsoft Macintosh PowerPoint</Application>
  <PresentationFormat>Widescreen</PresentationFormat>
  <Paragraphs>239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Arial Nova</vt:lpstr>
      <vt:lpstr>Avenir Next</vt:lpstr>
      <vt:lpstr>Calibri</vt:lpstr>
      <vt:lpstr>Calibri Light</vt:lpstr>
      <vt:lpstr>Office Theme</vt:lpstr>
      <vt:lpstr>PowerPoint Presentation</vt:lpstr>
      <vt:lpstr>Key features of Apert Syndrome</vt:lpstr>
      <vt:lpstr>Fusion of cranial sutures and associated symptoms</vt:lpstr>
      <vt:lpstr>Fibroblast Growth Factor Receptor 2 in Apert Syndrome</vt:lpstr>
      <vt:lpstr>Role of FGFR2</vt:lpstr>
      <vt:lpstr>The role of FGFR2 is not fully understood</vt:lpstr>
      <vt:lpstr>FGFR2 is conserved across species</vt:lpstr>
      <vt:lpstr>FGFR2 has been conserved over time</vt:lpstr>
      <vt:lpstr>Mice are the best model organism for bone development</vt:lpstr>
      <vt:lpstr>Human and mouse FGFR2 protein interactions</vt:lpstr>
      <vt:lpstr>Primary Goal</vt:lpstr>
      <vt:lpstr>Aim 1: Identify conserved amino acids of FGFR2 that are critical for bone cell growth during development </vt:lpstr>
      <vt:lpstr>Aim 1: Identify conserved amino acids of FGFR2 that are critical for bone cell growth during development</vt:lpstr>
      <vt:lpstr>Aim 1: Identify conserved amino acids of FGFR2 that are critical for bone cell growth during development </vt:lpstr>
      <vt:lpstr>Aim 2: Identify differentially expressed genes important for bone development in FGFR2 mutant mice</vt:lpstr>
      <vt:lpstr>Aim 2: Identify differentially expressed genes important for bone development in FGFR2 mutant mice</vt:lpstr>
      <vt:lpstr>Aim 2: Identify differentially expressed genes important for bone development in FGFR2 mutant mice</vt:lpstr>
      <vt:lpstr>Aim 3: Quantify proteins involved bone growth during embryonic development </vt:lpstr>
      <vt:lpstr>PowerPoint Presentation</vt:lpstr>
      <vt:lpstr>PowerPoint Presentation</vt:lpstr>
      <vt:lpstr>Summary</vt:lpstr>
      <vt:lpstr>Future Directions</vt:lpstr>
      <vt:lpstr>References</vt:lpstr>
      <vt:lpstr>Questions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Apert Syndrome and FGFR2</dc:title>
  <dc:creator>SOPHIA LENZMEIER</dc:creator>
  <cp:lastModifiedBy>SOPHIA LENZMEIER</cp:lastModifiedBy>
  <cp:revision>189</cp:revision>
  <dcterms:created xsi:type="dcterms:W3CDTF">2021-02-04T20:32:06Z</dcterms:created>
  <dcterms:modified xsi:type="dcterms:W3CDTF">2021-05-07T15:06:17Z</dcterms:modified>
</cp:coreProperties>
</file>