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322" r:id="rId3"/>
    <p:sldId id="259" r:id="rId4"/>
    <p:sldId id="269" r:id="rId5"/>
    <p:sldId id="323" r:id="rId6"/>
    <p:sldId id="324" r:id="rId7"/>
    <p:sldId id="262" r:id="rId8"/>
    <p:sldId id="264" r:id="rId9"/>
    <p:sldId id="268" r:id="rId10"/>
    <p:sldId id="270" r:id="rId11"/>
    <p:sldId id="272" r:id="rId12"/>
    <p:sldId id="274" r:id="rId13"/>
    <p:sldId id="326" r:id="rId14"/>
    <p:sldId id="275" r:id="rId15"/>
    <p:sldId id="328" r:id="rId16"/>
    <p:sldId id="276" r:id="rId17"/>
    <p:sldId id="277" r:id="rId18"/>
    <p:sldId id="279" r:id="rId19"/>
    <p:sldId id="281" r:id="rId20"/>
    <p:sldId id="283" r:id="rId21"/>
    <p:sldId id="285" r:id="rId22"/>
    <p:sldId id="289" r:id="rId23"/>
    <p:sldId id="291" r:id="rId24"/>
    <p:sldId id="293" r:id="rId25"/>
    <p:sldId id="295" r:id="rId26"/>
    <p:sldId id="297" r:id="rId27"/>
    <p:sldId id="299" r:id="rId28"/>
    <p:sldId id="301" r:id="rId29"/>
    <p:sldId id="303" r:id="rId30"/>
    <p:sldId id="305" r:id="rId31"/>
    <p:sldId id="307" r:id="rId32"/>
    <p:sldId id="309" r:id="rId33"/>
    <p:sldId id="311" r:id="rId34"/>
    <p:sldId id="327" r:id="rId35"/>
    <p:sldId id="313" r:id="rId36"/>
    <p:sldId id="315" r:id="rId37"/>
    <p:sldId id="317" r:id="rId38"/>
    <p:sldId id="319" r:id="rId39"/>
    <p:sldId id="320" r:id="rId40"/>
    <p:sldId id="321" r:id="rId41"/>
    <p:sldId id="325" r:id="rId4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na" initials="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3"/>
    <p:restoredTop sz="94712"/>
  </p:normalViewPr>
  <p:slideViewPr>
    <p:cSldViewPr snapToGrid="0">
      <p:cViewPr varScale="1">
        <p:scale>
          <a:sx n="102" d="100"/>
          <a:sy n="102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04T09:00:31.582" idx="4">
    <p:pos x="2880" y="1600"/>
    <p:text>I prefer this slide image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9"/>
          <p:cNvSpPr/>
          <p:nvPr/>
        </p:nvSpPr>
        <p:spPr>
          <a:xfrm>
            <a:off x="378067" y="4633545"/>
            <a:ext cx="11438795" cy="1844257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526072" y="4756637"/>
            <a:ext cx="11139856" cy="93044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Next Generation Sequencing</a:t>
            </a:r>
          </a:p>
        </p:txBody>
      </p:sp>
      <p:sp>
        <p:nvSpPr>
          <p:cNvPr id="11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5815698"/>
            <a:ext cx="9144000" cy="42000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7E6E6"/>
                </a:solidFill>
              </a:defRPr>
            </a:lvl1pPr>
          </a:lstStyle>
          <a:p>
            <a:r>
              <a:t>Austin Staudinger and Stephen Ortmann</a:t>
            </a: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994" y="307730"/>
            <a:ext cx="7106911" cy="3997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11"/>
          <p:cNvSpPr/>
          <p:nvPr/>
        </p:nvSpPr>
        <p:spPr>
          <a:xfrm>
            <a:off x="2209800" y="5738691"/>
            <a:ext cx="7772401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How do you assemble a genome?</a:t>
            </a:r>
          </a:p>
        </p:txBody>
      </p:sp>
      <p:pic>
        <p:nvPicPr>
          <p:cNvPr id="16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687" y="1003177"/>
            <a:ext cx="8768625" cy="2491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374" y="3494795"/>
            <a:ext cx="8343631" cy="319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838200" y="228278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877823">
              <a:defRPr sz="4224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dirty="0"/>
              <a:t>Can</a:t>
            </a:r>
            <a:r>
              <a:rPr lang="en-US" dirty="0"/>
              <a:t> you use comparative genomics to differentiate between species?</a:t>
            </a:r>
            <a:endParaRPr dirty="0"/>
          </a:p>
        </p:txBody>
      </p:sp>
      <p:sp>
        <p:nvSpPr>
          <p:cNvPr id="174" name="TextBox 9"/>
          <p:cNvSpPr txBox="1"/>
          <p:nvPr/>
        </p:nvSpPr>
        <p:spPr>
          <a:xfrm>
            <a:off x="3614689" y="5896603"/>
            <a:ext cx="496261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dirty="0"/>
              <a:t>Yes, </a:t>
            </a:r>
            <a:r>
              <a:rPr lang="en-US" dirty="0"/>
              <a:t>and for microbes 16S rRNA works very well</a:t>
            </a:r>
            <a:r>
              <a:rPr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FF044-10C7-41DD-8FCB-0395988C9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019563" y="1553841"/>
            <a:ext cx="8152869" cy="42802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214F4-839B-45A0-983D-43070C2BD155}"/>
              </a:ext>
            </a:extLst>
          </p:cNvPr>
          <p:cNvSpPr txBox="1"/>
          <p:nvPr/>
        </p:nvSpPr>
        <p:spPr>
          <a:xfrm>
            <a:off x="3607323" y="226244"/>
            <a:ext cx="49773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Why 16S rRNA?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8EE4B-D68C-45DA-9B77-51A4AD31D86C}"/>
              </a:ext>
            </a:extLst>
          </p:cNvPr>
          <p:cNvSpPr txBox="1"/>
          <p:nvPr/>
        </p:nvSpPr>
        <p:spPr>
          <a:xfrm>
            <a:off x="3805236" y="5829300"/>
            <a:ext cx="458152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Conserved and variable regions!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A1D36-67F3-45B7-893B-E818AC98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2" y="1161553"/>
            <a:ext cx="10972756" cy="45348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A864-9AD3-445E-999E-299E45DE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29"/>
            <a:ext cx="10515600" cy="11207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ova Cond" panose="020B0506020202020204" pitchFamily="34" charset="0"/>
              </a:rPr>
              <a:t>How can we leverage this region?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D673A-F319-4EBF-9222-940134A3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163882"/>
            <a:ext cx="4207648" cy="5639850"/>
          </a:xfrm>
          <a:prstGeom prst="rect">
            <a:avLst/>
          </a:prstGeom>
        </p:spPr>
      </p:pic>
      <p:pic>
        <p:nvPicPr>
          <p:cNvPr id="6" name="Content Placeholder 4" descr="Content Placeholder 4">
            <a:extLst>
              <a:ext uri="{FF2B5EF4-FFF2-40B4-BE49-F238E27FC236}">
                <a16:creationId xmlns:a16="http://schemas.microsoft.com/office/drawing/2014/main" id="{3474FF13-CB0C-42BC-9AA0-6D18F5C88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8209" y="1205214"/>
            <a:ext cx="5678942" cy="55985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0819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838200" y="937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7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lang="en-US" dirty="0"/>
              <a:t>C</a:t>
            </a:r>
            <a:r>
              <a:rPr dirty="0"/>
              <a:t>an we classify bacteria in your gut?</a:t>
            </a:r>
          </a:p>
        </p:txBody>
      </p:sp>
      <p:pic>
        <p:nvPicPr>
          <p:cNvPr id="18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981" y="990054"/>
            <a:ext cx="9758038" cy="5646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85F6-9080-44F2-9BCB-17C3EA5F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0748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ova Cond" panose="020B0506020202020204" pitchFamily="34" charset="0"/>
              </a:rPr>
              <a:t>What influences gut microbiota?</a:t>
            </a:r>
          </a:p>
        </p:txBody>
      </p:sp>
      <p:pic>
        <p:nvPicPr>
          <p:cNvPr id="1026" name="Picture 2" descr="Image result for what influences gut microbiota">
            <a:extLst>
              <a:ext uri="{FF2B5EF4-FFF2-40B4-BE49-F238E27FC236}">
                <a16:creationId xmlns:a16="http://schemas.microsoft.com/office/drawing/2014/main" id="{0F0E7341-00D9-45BA-84E6-9E10FD851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" b="2793"/>
          <a:stretch/>
        </p:blipFill>
        <p:spPr bwMode="auto">
          <a:xfrm>
            <a:off x="3404072" y="1074868"/>
            <a:ext cx="5383855" cy="58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28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874585" y="-87636"/>
            <a:ext cx="10515601" cy="1325563"/>
          </a:xfrm>
          <a:prstGeom prst="rect">
            <a:avLst/>
          </a:prstGeom>
        </p:spPr>
        <p:txBody>
          <a:bodyPr/>
          <a:lstStyle>
            <a:lvl1pPr algn="ctr">
              <a:defRPr sz="35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What happens when you have an imbalance?</a:t>
            </a:r>
          </a:p>
        </p:txBody>
      </p:sp>
      <p:sp>
        <p:nvSpPr>
          <p:cNvPr id="189" name="TextBox 5"/>
          <p:cNvSpPr txBox="1"/>
          <p:nvPr/>
        </p:nvSpPr>
        <p:spPr>
          <a:xfrm>
            <a:off x="4330218" y="6312024"/>
            <a:ext cx="360433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100" b="1">
                <a:solidFill>
                  <a:srgbClr val="FF2600"/>
                </a:solidFill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Dysbiosis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EDB19-0A8B-433F-814F-8E8598721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00" b="12083"/>
          <a:stretch/>
        </p:blipFill>
        <p:spPr>
          <a:xfrm>
            <a:off x="2627369" y="835149"/>
            <a:ext cx="6937261" cy="54768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838200" y="899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9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How can you fix dysbiosis?</a:t>
            </a:r>
          </a:p>
        </p:txBody>
      </p:sp>
      <p:pic>
        <p:nvPicPr>
          <p:cNvPr id="19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279" y="1326704"/>
            <a:ext cx="4960721" cy="4960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5219" y="1192590"/>
            <a:ext cx="4078581" cy="52289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12C26EEC-B42D-4198-8523-148E91059108}"/>
              </a:ext>
            </a:extLst>
          </p:cNvPr>
          <p:cNvSpPr/>
          <p:nvPr/>
        </p:nvSpPr>
        <p:spPr>
          <a:xfrm>
            <a:off x="11131420" y="317241"/>
            <a:ext cx="793102" cy="765110"/>
          </a:xfrm>
          <a:prstGeom prst="star5">
            <a:avLst/>
          </a:prstGeom>
          <a:solidFill>
            <a:srgbClr val="92D05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2198" y="62144"/>
            <a:ext cx="9889723" cy="676257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Summary</a:t>
            </a:r>
          </a:p>
        </p:txBody>
      </p:sp>
      <p:sp>
        <p:nvSpPr>
          <p:cNvPr id="203" name="TextBox 3"/>
          <p:cNvSpPr txBox="1"/>
          <p:nvPr/>
        </p:nvSpPr>
        <p:spPr>
          <a:xfrm>
            <a:off x="266559" y="1789126"/>
            <a:ext cx="744198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Next generation sequencing vastly increases the amount of information we can collect</a:t>
            </a:r>
          </a:p>
        </p:txBody>
      </p:sp>
      <p:sp>
        <p:nvSpPr>
          <p:cNvPr id="204" name="TextBox 5"/>
          <p:cNvSpPr txBox="1"/>
          <p:nvPr/>
        </p:nvSpPr>
        <p:spPr>
          <a:xfrm>
            <a:off x="266559" y="3536286"/>
            <a:ext cx="651325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16S rRNA sequencing allows us to distinguish between bacteria</a:t>
            </a:r>
          </a:p>
        </p:txBody>
      </p:sp>
      <p:sp>
        <p:nvSpPr>
          <p:cNvPr id="205" name="TextBox 6"/>
          <p:cNvSpPr txBox="1"/>
          <p:nvPr/>
        </p:nvSpPr>
        <p:spPr>
          <a:xfrm>
            <a:off x="377530" y="4851646"/>
            <a:ext cx="629131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An imbalance between your gut microbiome creates disease states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9DD207F-3D10-4E72-8AF8-C2BF163E7AB8}"/>
              </a:ext>
            </a:extLst>
          </p:cNvPr>
          <p:cNvSpPr/>
          <p:nvPr/>
        </p:nvSpPr>
        <p:spPr>
          <a:xfrm>
            <a:off x="12568335" y="365125"/>
            <a:ext cx="998375" cy="922500"/>
          </a:xfrm>
          <a:prstGeom prst="star5">
            <a:avLst/>
          </a:prstGeom>
          <a:solidFill>
            <a:srgbClr val="00B05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250825" y="-328473"/>
            <a:ext cx="11690350" cy="2849733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Cultured gut microbiota from twins discordant for obesity modulate adiposity and metabolic phenotypes in mice  </a:t>
            </a:r>
            <a:r>
              <a:rPr sz="2400"/>
              <a:t>Ridaura, et al., 2013</a:t>
            </a:r>
          </a:p>
        </p:txBody>
      </p:sp>
      <p:pic>
        <p:nvPicPr>
          <p:cNvPr id="2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0964" y="1936771"/>
            <a:ext cx="6547997" cy="4921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18AE-0F53-45C8-AB09-37C2FF7D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7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Nova Cond" panose="020B0506020202020204" pitchFamily="34" charset="0"/>
              </a:rPr>
              <a:t>What is Genomic Sequencing?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C94FD-F6DC-459A-80D8-FF00572E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23" y="1356741"/>
            <a:ext cx="8496153" cy="55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65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xfrm>
            <a:off x="888507" y="0"/>
            <a:ext cx="10515601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did they perform this experiment?</a:t>
            </a:r>
          </a:p>
        </p:txBody>
      </p:sp>
      <p:sp>
        <p:nvSpPr>
          <p:cNvPr id="21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88507" y="7438086"/>
            <a:ext cx="10414986" cy="13255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Fecal samples from four pairs of female human twins were transplanted into the gut of germ free 8-9 week old male mice. </a:t>
            </a:r>
          </a:p>
        </p:txBody>
      </p:sp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260384"/>
            <a:ext cx="10414986" cy="4954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774700" y="402476"/>
            <a:ext cx="10287893" cy="994172"/>
          </a:xfrm>
          <a:prstGeom prst="rect">
            <a:avLst/>
          </a:prstGeom>
        </p:spPr>
        <p:txBody>
          <a:bodyPr/>
          <a:lstStyle>
            <a:lvl1pPr algn="ctr" defTabSz="905255">
              <a:defRPr sz="3564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were the requirements for the twin pairs?</a:t>
            </a:r>
          </a:p>
        </p:txBody>
      </p:sp>
      <p:pic>
        <p:nvPicPr>
          <p:cNvPr id="228" name="Content Placeholder 18" descr="Content Placeholder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8954" y="2575081"/>
            <a:ext cx="8939385" cy="127937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Box 3"/>
          <p:cNvSpPr txBox="1"/>
          <p:nvPr/>
        </p:nvSpPr>
        <p:spPr>
          <a:xfrm>
            <a:off x="1252220" y="4626483"/>
            <a:ext cx="10287894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The obese twins had a BMI of at least 30kg/m</a:t>
            </a:r>
            <a:r>
              <a:rPr baseline="30000"/>
              <a:t>2</a:t>
            </a:r>
            <a:r>
              <a:t>, while their twin sister’s BMI was a minimum of 5.5kg/m</a:t>
            </a:r>
            <a:r>
              <a:rPr baseline="30000"/>
              <a:t>2</a:t>
            </a:r>
            <a:r>
              <a:t> lower.</a:t>
            </a:r>
            <a:r>
              <a:rPr baseline="30000"/>
              <a:t>  </a:t>
            </a:r>
          </a:p>
        </p:txBody>
      </p:sp>
      <p:sp>
        <p:nvSpPr>
          <p:cNvPr id="230" name="TextBox 4"/>
          <p:cNvSpPr txBox="1"/>
          <p:nvPr/>
        </p:nvSpPr>
        <p:spPr>
          <a:xfrm>
            <a:off x="9777133" y="6029960"/>
            <a:ext cx="257092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DZ = Dizygotic </a:t>
            </a:r>
          </a:p>
          <a:p>
            <a:pPr>
              <a:defRPr sz="2000" b="1"/>
            </a:pPr>
            <a:r>
              <a:t>MZ = Monozygotic</a:t>
            </a:r>
          </a:p>
        </p:txBody>
      </p:sp>
      <p:sp>
        <p:nvSpPr>
          <p:cNvPr id="231" name="Rounded Rectangle"/>
          <p:cNvSpPr/>
          <p:nvPr/>
        </p:nvSpPr>
        <p:spPr>
          <a:xfrm>
            <a:off x="3352800" y="3299221"/>
            <a:ext cx="806004" cy="548880"/>
          </a:xfrm>
          <a:prstGeom prst="roundRect">
            <a:avLst>
              <a:gd name="adj" fmla="val 26394"/>
            </a:avLst>
          </a:prstGeom>
          <a:solidFill>
            <a:schemeClr val="accent4">
              <a:lumOff val="25000"/>
              <a:alpha val="443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2" name="Rounded Rectangle"/>
          <p:cNvSpPr/>
          <p:nvPr/>
        </p:nvSpPr>
        <p:spPr>
          <a:xfrm>
            <a:off x="4254500" y="3299221"/>
            <a:ext cx="806004" cy="548880"/>
          </a:xfrm>
          <a:prstGeom prst="roundRect">
            <a:avLst>
              <a:gd name="adj" fmla="val 26394"/>
            </a:avLst>
          </a:prstGeom>
          <a:solidFill>
            <a:schemeClr val="accent5">
              <a:lumOff val="20196"/>
              <a:alpha val="443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>
            <a:spLocks noGrp="1"/>
          </p:cNvSpPr>
          <p:nvPr>
            <p:ph type="title"/>
          </p:nvPr>
        </p:nvSpPr>
        <p:spPr>
          <a:xfrm>
            <a:off x="0" y="177923"/>
            <a:ext cx="12192001" cy="1288804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did the mice’s body composition change 15 days after colonization? </a:t>
            </a:r>
          </a:p>
        </p:txBody>
      </p:sp>
      <p:pic>
        <p:nvPicPr>
          <p:cNvPr id="251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rcRect t="4449"/>
          <a:stretch>
            <a:fillRect/>
          </a:stretch>
        </p:blipFill>
        <p:spPr>
          <a:xfrm>
            <a:off x="6096000" y="1720937"/>
            <a:ext cx="5354578" cy="4212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t="8436"/>
          <a:stretch>
            <a:fillRect/>
          </a:stretch>
        </p:blipFill>
        <p:spPr>
          <a:xfrm>
            <a:off x="316991" y="1720937"/>
            <a:ext cx="4924166" cy="385279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Box 10"/>
          <p:cNvSpPr txBox="1"/>
          <p:nvPr/>
        </p:nvSpPr>
        <p:spPr>
          <a:xfrm>
            <a:off x="7131237" y="5969045"/>
            <a:ext cx="431940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There is a significant donor effect on fat mass</a:t>
            </a:r>
          </a:p>
        </p:txBody>
      </p:sp>
      <p:sp>
        <p:nvSpPr>
          <p:cNvPr id="254" name="TextBox 2"/>
          <p:cNvSpPr txBox="1"/>
          <p:nvPr/>
        </p:nvSpPr>
        <p:spPr>
          <a:xfrm>
            <a:off x="2599740" y="5764510"/>
            <a:ext cx="323332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increase in fat mass</a:t>
            </a:r>
          </a:p>
        </p:txBody>
      </p:sp>
      <p:sp>
        <p:nvSpPr>
          <p:cNvPr id="255" name="TextBox 3"/>
          <p:cNvSpPr txBox="1"/>
          <p:nvPr/>
        </p:nvSpPr>
        <p:spPr>
          <a:xfrm>
            <a:off x="578529" y="5750510"/>
            <a:ext cx="175827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 change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-56183" y="-121692"/>
            <a:ext cx="12304366" cy="155838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Does fat mass continue to increase over a prolonged period of time?</a:t>
            </a:r>
          </a:p>
        </p:txBody>
      </p:sp>
      <p:pic>
        <p:nvPicPr>
          <p:cNvPr id="26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02878" y="1215892"/>
            <a:ext cx="9300705" cy="48201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extBox 2"/>
          <p:cNvSpPr txBox="1"/>
          <p:nvPr/>
        </p:nvSpPr>
        <p:spPr>
          <a:xfrm>
            <a:off x="8386395" y="6398259"/>
            <a:ext cx="386178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dpc = days post colonization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 txBox="1">
            <a:spLocks noGrp="1"/>
          </p:cNvSpPr>
          <p:nvPr>
            <p:ph type="title"/>
          </p:nvPr>
        </p:nvSpPr>
        <p:spPr>
          <a:xfrm>
            <a:off x="838199" y="-225971"/>
            <a:ext cx="10515601" cy="1325564"/>
          </a:xfrm>
          <a:prstGeom prst="rect">
            <a:avLst/>
          </a:prstGeom>
        </p:spPr>
        <p:txBody>
          <a:bodyPr/>
          <a:lstStyle>
            <a:lvl1pPr algn="ctr">
              <a:defRPr sz="3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The co-housing experiment design</a:t>
            </a:r>
          </a:p>
        </p:txBody>
      </p:sp>
      <p:pic>
        <p:nvPicPr>
          <p:cNvPr id="27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3498" y="1240233"/>
            <a:ext cx="5546954" cy="537928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Box 5"/>
          <p:cNvSpPr txBox="1"/>
          <p:nvPr/>
        </p:nvSpPr>
        <p:spPr>
          <a:xfrm>
            <a:off x="1683829" y="2202741"/>
            <a:ext cx="16468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2600"/>
                </a:solidFill>
              </a:defRPr>
            </a:lvl1pPr>
          </a:lstStyle>
          <a:p>
            <a:r>
              <a:rPr dirty="0"/>
              <a:t>Ln = Lean</a:t>
            </a:r>
          </a:p>
        </p:txBody>
      </p:sp>
      <p:sp>
        <p:nvSpPr>
          <p:cNvPr id="275" name="TextBox 6"/>
          <p:cNvSpPr txBox="1"/>
          <p:nvPr/>
        </p:nvSpPr>
        <p:spPr>
          <a:xfrm>
            <a:off x="1683829" y="3305889"/>
            <a:ext cx="16468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96FF"/>
                </a:solidFill>
              </a:defRPr>
            </a:lvl1pPr>
          </a:lstStyle>
          <a:p>
            <a:r>
              <a:rPr dirty="0"/>
              <a:t>Ob = Obese</a:t>
            </a:r>
          </a:p>
        </p:txBody>
      </p:sp>
      <p:sp>
        <p:nvSpPr>
          <p:cNvPr id="276" name="TextBox 7"/>
          <p:cNvSpPr txBox="1"/>
          <p:nvPr/>
        </p:nvSpPr>
        <p:spPr>
          <a:xfrm>
            <a:off x="8829951" y="4485560"/>
            <a:ext cx="3546632" cy="6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</a:t>
            </a:r>
            <a:r>
              <a:rPr baseline="29473" dirty="0"/>
              <a:t>ch</a:t>
            </a:r>
            <a:r>
              <a:rPr dirty="0"/>
              <a:t> = Obese (co-housed)</a:t>
            </a:r>
          </a:p>
          <a:p>
            <a:pPr>
              <a:defRPr sz="19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Ln</a:t>
            </a:r>
            <a:r>
              <a:rPr baseline="29473" dirty="0"/>
              <a:t>ch</a:t>
            </a:r>
            <a:r>
              <a:rPr dirty="0"/>
              <a:t> = Lean (co-housed)</a:t>
            </a:r>
          </a:p>
        </p:txBody>
      </p:sp>
      <p:sp>
        <p:nvSpPr>
          <p:cNvPr id="277" name="TextBox 8"/>
          <p:cNvSpPr txBox="1"/>
          <p:nvPr/>
        </p:nvSpPr>
        <p:spPr>
          <a:xfrm>
            <a:off x="8829951" y="5790250"/>
            <a:ext cx="3972760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t>GF</a:t>
            </a:r>
            <a:r>
              <a:rPr baseline="29176"/>
              <a:t>ch</a:t>
            </a:r>
            <a:r>
              <a:t> = Germ Free (co-housed)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1"/>
          <p:cNvSpPr txBox="1"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Does co-housing affect fat mass?</a:t>
            </a:r>
          </a:p>
        </p:txBody>
      </p:sp>
      <p:pic>
        <p:nvPicPr>
          <p:cNvPr id="28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t="7674"/>
          <a:stretch>
            <a:fillRect/>
          </a:stretch>
        </p:blipFill>
        <p:spPr>
          <a:xfrm>
            <a:off x="2698750" y="1139477"/>
            <a:ext cx="4518620" cy="5467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Box 6"/>
          <p:cNvSpPr txBox="1"/>
          <p:nvPr/>
        </p:nvSpPr>
        <p:spPr>
          <a:xfrm>
            <a:off x="7871409" y="3069516"/>
            <a:ext cx="398829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</a:t>
            </a:r>
            <a:r>
              <a:rPr baseline="30000" dirty="0"/>
              <a:t>ch</a:t>
            </a:r>
            <a:r>
              <a:rPr lang="en-US" baseline="30000" dirty="0"/>
              <a:t> </a:t>
            </a:r>
            <a:r>
              <a:rPr lang="en-US" dirty="0"/>
              <a:t>had in</a:t>
            </a:r>
            <a:r>
              <a:rPr dirty="0"/>
              <a:t>crease</a:t>
            </a:r>
            <a:r>
              <a:rPr lang="en-US" dirty="0"/>
              <a:t> that</a:t>
            </a:r>
            <a:r>
              <a:rPr dirty="0"/>
              <a:t> was less than half obese mice</a:t>
            </a:r>
          </a:p>
        </p:txBody>
      </p:sp>
      <p:sp>
        <p:nvSpPr>
          <p:cNvPr id="288" name="TextBox 2"/>
          <p:cNvSpPr txBox="1"/>
          <p:nvPr/>
        </p:nvSpPr>
        <p:spPr>
          <a:xfrm>
            <a:off x="3983854" y="1685318"/>
            <a:ext cx="323331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405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increase in fat mass</a:t>
            </a:r>
          </a:p>
        </p:txBody>
      </p:sp>
      <p:sp>
        <p:nvSpPr>
          <p:cNvPr id="289" name="Rounded Rectangle"/>
          <p:cNvSpPr/>
          <p:nvPr/>
        </p:nvSpPr>
        <p:spPr>
          <a:xfrm>
            <a:off x="4869061" y="3069516"/>
            <a:ext cx="806005" cy="1677095"/>
          </a:xfrm>
          <a:prstGeom prst="roundRect">
            <a:avLst>
              <a:gd name="adj" fmla="val 17974"/>
            </a:avLst>
          </a:prstGeom>
          <a:solidFill>
            <a:schemeClr val="accent4">
              <a:lumOff val="25000"/>
              <a:alpha val="3862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0" name="Rounded Rectangle"/>
          <p:cNvSpPr/>
          <p:nvPr/>
        </p:nvSpPr>
        <p:spPr>
          <a:xfrm>
            <a:off x="7804683" y="3245378"/>
            <a:ext cx="4117726" cy="1255742"/>
          </a:xfrm>
          <a:prstGeom prst="roundRect">
            <a:avLst>
              <a:gd name="adj" fmla="val 11537"/>
            </a:avLst>
          </a:prstGeom>
          <a:solidFill>
            <a:schemeClr val="accent4">
              <a:lumOff val="25000"/>
              <a:alpha val="2160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>
            <a:spLocks noGrp="1"/>
          </p:cNvSpPr>
          <p:nvPr>
            <p:ph type="title"/>
          </p:nvPr>
        </p:nvSpPr>
        <p:spPr>
          <a:xfrm>
            <a:off x="152400" y="314325"/>
            <a:ext cx="11633300" cy="1199109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does living with LEAN mice prevent OBESE mice from getting fat?</a:t>
            </a:r>
          </a:p>
        </p:txBody>
      </p:sp>
      <p:sp>
        <p:nvSpPr>
          <p:cNvPr id="2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016285" y="7571767"/>
            <a:ext cx="7886701" cy="926455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900"/>
              </a:spcBef>
              <a:buSzTx/>
              <a:buNone/>
              <a:defRPr sz="2772" b="1"/>
            </a:pPr>
            <a:r>
              <a:t>The microbiota from the Ln</a:t>
            </a:r>
            <a:r>
              <a:rPr baseline="29979"/>
              <a:t>ch</a:t>
            </a:r>
            <a:r>
              <a:t> mice are infiltrating the gut of the Ob</a:t>
            </a:r>
            <a:r>
              <a:rPr baseline="29979"/>
              <a:t>ch</a:t>
            </a:r>
            <a:r>
              <a:t> mice. </a:t>
            </a:r>
          </a:p>
        </p:txBody>
      </p:sp>
      <p:sp>
        <p:nvSpPr>
          <p:cNvPr id="300" name="TextBox 3"/>
          <p:cNvSpPr txBox="1"/>
          <p:nvPr/>
        </p:nvSpPr>
        <p:spPr>
          <a:xfrm>
            <a:off x="2469472" y="5995697"/>
            <a:ext cx="725305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/>
            </a:lvl1pPr>
          </a:lstStyle>
          <a:p>
            <a:r>
              <a:t>Mice are coprophagic; they eat feces.</a:t>
            </a:r>
          </a:p>
        </p:txBody>
      </p:sp>
      <p:pic>
        <p:nvPicPr>
          <p:cNvPr id="3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r="8111"/>
          <a:stretch>
            <a:fillRect/>
          </a:stretch>
        </p:blipFill>
        <p:spPr>
          <a:xfrm>
            <a:off x="1727346" y="1513433"/>
            <a:ext cx="3676443" cy="420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0142" y="1513433"/>
            <a:ext cx="3932019" cy="3932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1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US" b="1" dirty="0"/>
              <a:t>How are the fecal contents different?</a:t>
            </a:r>
            <a:endParaRPr b="1" dirty="0"/>
          </a:p>
        </p:txBody>
      </p:sp>
      <p:pic>
        <p:nvPicPr>
          <p:cNvPr id="31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720" y="1189487"/>
            <a:ext cx="7564560" cy="5351013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extBox 5"/>
          <p:cNvSpPr txBox="1"/>
          <p:nvPr/>
        </p:nvSpPr>
        <p:spPr>
          <a:xfrm>
            <a:off x="493902" y="8468299"/>
            <a:ext cx="2050741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Ob mice have relatively low concentrations of short chain fatty acids. 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Butyrate is the primary source of energy for epithelial cells in the colon. </a:t>
            </a:r>
          </a:p>
        </p:txBody>
      </p:sp>
      <p:sp>
        <p:nvSpPr>
          <p:cNvPr id="312" name="TextBox 6"/>
          <p:cNvSpPr txBox="1"/>
          <p:nvPr/>
        </p:nvSpPr>
        <p:spPr>
          <a:xfrm>
            <a:off x="10463814" y="6997700"/>
            <a:ext cx="1589885" cy="16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t>Ob mice have significantly higher levels of sugar in their cecum. 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 txBox="1">
            <a:spLocks noGrp="1"/>
          </p:cNvSpPr>
          <p:nvPr>
            <p:ph type="title"/>
          </p:nvPr>
        </p:nvSpPr>
        <p:spPr>
          <a:xfrm>
            <a:off x="744852" y="341967"/>
            <a:ext cx="10702296" cy="898600"/>
          </a:xfrm>
          <a:prstGeom prst="rect">
            <a:avLst/>
          </a:prstGeom>
        </p:spPr>
        <p:txBody>
          <a:bodyPr/>
          <a:lstStyle/>
          <a:p>
            <a:pPr defTabSz="704087">
              <a:defRPr sz="3311" b="1">
                <a:latin typeface="Arial"/>
                <a:ea typeface="Arial"/>
                <a:cs typeface="Arial"/>
                <a:sym typeface="Arial"/>
              </a:defRPr>
            </a:pPr>
            <a:r>
              <a:t>Why do the Obese</a:t>
            </a:r>
            <a:r>
              <a:rPr baseline="29825"/>
              <a:t>ch</a:t>
            </a:r>
            <a:r>
              <a:t> mice resemble the Lean</a:t>
            </a:r>
            <a:r>
              <a:rPr baseline="29825"/>
              <a:t>ch</a:t>
            </a:r>
            <a:r>
              <a:t> mice?</a:t>
            </a:r>
          </a:p>
        </p:txBody>
      </p:sp>
      <p:pic>
        <p:nvPicPr>
          <p:cNvPr id="31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899" y="1107539"/>
            <a:ext cx="10013600" cy="545972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Box 5"/>
          <p:cNvSpPr txBox="1"/>
          <p:nvPr/>
        </p:nvSpPr>
        <p:spPr>
          <a:xfrm>
            <a:off x="2286388" y="7201208"/>
            <a:ext cx="739062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Bacterial species with an asterisk are successful invaders.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F56C8-E4CF-4643-95AD-B59FB33423FF}"/>
              </a:ext>
            </a:extLst>
          </p:cNvPr>
          <p:cNvSpPr txBox="1"/>
          <p:nvPr/>
        </p:nvSpPr>
        <p:spPr>
          <a:xfrm>
            <a:off x="9648826" y="6105600"/>
            <a:ext cx="214312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Invaders</a:t>
            </a: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a successful invader? </a:t>
            </a:r>
          </a:p>
        </p:txBody>
      </p:sp>
      <p:sp>
        <p:nvSpPr>
          <p:cNvPr id="32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588400" y="7108825"/>
            <a:ext cx="7886701" cy="18674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 bacteria taxon was considered a successful invader if it was present in at least 75% of co-housed mice. </a:t>
            </a:r>
          </a:p>
          <a:p>
            <a:pPr marL="0" indent="0">
              <a:buSzTx/>
              <a:buNone/>
            </a:pPr>
            <a:r>
              <a:t>The relative abundance needed to be ≤0.05% prior to co-housing, and ≥0.05% after co-housing. </a:t>
            </a:r>
          </a:p>
        </p:txBody>
      </p:sp>
      <p:pic>
        <p:nvPicPr>
          <p:cNvPr id="3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3827" y="2271711"/>
            <a:ext cx="2404011" cy="2808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4162" y="1809346"/>
            <a:ext cx="6988486" cy="37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79DD1-257D-4B0F-A763-D1B9F4FD675F}"/>
              </a:ext>
            </a:extLst>
          </p:cNvPr>
          <p:cNvSpPr txBox="1"/>
          <p:nvPr/>
        </p:nvSpPr>
        <p:spPr>
          <a:xfrm>
            <a:off x="2201437" y="5889867"/>
            <a:ext cx="86606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Successful invaders are present in 75% of co-housed mice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838200" y="7989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dirty="0"/>
              <a:t>When did th</a:t>
            </a:r>
            <a:r>
              <a:rPr lang="en-US" dirty="0"/>
              <a:t>e field of genomics</a:t>
            </a:r>
            <a:r>
              <a:rPr dirty="0"/>
              <a:t> start?</a:t>
            </a:r>
          </a:p>
        </p:txBody>
      </p:sp>
      <p:pic>
        <p:nvPicPr>
          <p:cNvPr id="12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t="27605" b="16587"/>
          <a:stretch>
            <a:fillRect/>
          </a:stretch>
        </p:blipFill>
        <p:spPr>
          <a:xfrm>
            <a:off x="51" y="1505704"/>
            <a:ext cx="12200829" cy="4710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 txBox="1">
            <a:spLocks noGrp="1"/>
          </p:cNvSpPr>
          <p:nvPr>
            <p:ph type="title"/>
          </p:nvPr>
        </p:nvSpPr>
        <p:spPr>
          <a:xfrm>
            <a:off x="281865" y="213815"/>
            <a:ext cx="11628270" cy="1091507"/>
          </a:xfrm>
          <a:prstGeom prst="rect">
            <a:avLst/>
          </a:prstGeom>
        </p:spPr>
        <p:txBody>
          <a:bodyPr/>
          <a:lstStyle>
            <a:lvl1pPr algn="ctr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Are certain metabolites correlated to specific bacteria?</a:t>
            </a:r>
          </a:p>
        </p:txBody>
      </p:sp>
      <p:pic>
        <p:nvPicPr>
          <p:cNvPr id="33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r="1683"/>
          <a:stretch>
            <a:fillRect/>
          </a:stretch>
        </p:blipFill>
        <p:spPr>
          <a:xfrm>
            <a:off x="498467" y="1091400"/>
            <a:ext cx="5961958" cy="555278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extBox 5"/>
          <p:cNvSpPr txBox="1"/>
          <p:nvPr/>
        </p:nvSpPr>
        <p:spPr>
          <a:xfrm>
            <a:off x="6677027" y="2736502"/>
            <a:ext cx="511492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70C0"/>
                </a:solidFill>
              </a:rPr>
              <a:t>Sugars=OBESE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8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FF0000"/>
                </a:solidFill>
              </a:rPr>
              <a:t>Short chain fatty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acids=LEAN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1"/>
          <p:cNvSpPr txBox="1">
            <a:spLocks noGrp="1"/>
          </p:cNvSpPr>
          <p:nvPr>
            <p:ph type="title"/>
          </p:nvPr>
        </p:nvSpPr>
        <p:spPr>
          <a:xfrm>
            <a:off x="1046112" y="352427"/>
            <a:ext cx="10468820" cy="618928"/>
          </a:xfrm>
          <a:prstGeom prst="rect">
            <a:avLst/>
          </a:prstGeom>
        </p:spPr>
        <p:txBody>
          <a:bodyPr/>
          <a:lstStyle>
            <a:lvl1pPr defTabSz="822959">
              <a:defRPr sz="378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/>
              <a:t>Why are bile acids important?</a:t>
            </a:r>
            <a:endParaRPr dirty="0"/>
          </a:p>
        </p:txBody>
      </p:sp>
      <p:pic>
        <p:nvPicPr>
          <p:cNvPr id="34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t="7256"/>
          <a:stretch>
            <a:fillRect/>
          </a:stretch>
        </p:blipFill>
        <p:spPr>
          <a:xfrm>
            <a:off x="1180281" y="1528580"/>
            <a:ext cx="10200513" cy="481753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extBox 5"/>
          <p:cNvSpPr txBox="1"/>
          <p:nvPr/>
        </p:nvSpPr>
        <p:spPr>
          <a:xfrm>
            <a:off x="1046112" y="6260520"/>
            <a:ext cx="99957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Bile acids are needed to absorb vitamins and eliminate cholesterol.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/>
          <p:cNvSpPr txBox="1">
            <a:spLocks noGrp="1"/>
          </p:cNvSpPr>
          <p:nvPr>
            <p:ph type="title"/>
          </p:nvPr>
        </p:nvSpPr>
        <p:spPr>
          <a:xfrm>
            <a:off x="977900" y="1492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 microbiota affect mRNA levels?</a:t>
            </a:r>
          </a:p>
        </p:txBody>
      </p:sp>
      <p:pic>
        <p:nvPicPr>
          <p:cNvPr id="35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20" y="1553344"/>
            <a:ext cx="11328960" cy="375131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extBox 5"/>
          <p:cNvSpPr txBox="1"/>
          <p:nvPr/>
        </p:nvSpPr>
        <p:spPr>
          <a:xfrm>
            <a:off x="1263250" y="5969243"/>
            <a:ext cx="10497230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These </a:t>
            </a:r>
            <a:r>
              <a:rPr>
                <a:solidFill>
                  <a:srgbClr val="00F900"/>
                </a:solidFill>
              </a:rPr>
              <a:t>3 proteins</a:t>
            </a:r>
            <a:r>
              <a:t> are involved in a signaling pathway</a:t>
            </a:r>
          </a:p>
        </p:txBody>
      </p:sp>
      <p:sp>
        <p:nvSpPr>
          <p:cNvPr id="355" name="Rounded Rectangle"/>
          <p:cNvSpPr/>
          <p:nvPr/>
        </p:nvSpPr>
        <p:spPr>
          <a:xfrm>
            <a:off x="2162175" y="1474787"/>
            <a:ext cx="723900" cy="535346"/>
          </a:xfrm>
          <a:prstGeom prst="roundRect">
            <a:avLst>
              <a:gd name="adj" fmla="val 35585"/>
            </a:avLst>
          </a:prstGeom>
          <a:solidFill>
            <a:srgbClr val="00F900">
              <a:alpha val="4897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6" name="Rounded Rectangle"/>
          <p:cNvSpPr/>
          <p:nvPr/>
        </p:nvSpPr>
        <p:spPr>
          <a:xfrm>
            <a:off x="5924549" y="1474787"/>
            <a:ext cx="809625" cy="535346"/>
          </a:xfrm>
          <a:prstGeom prst="roundRect">
            <a:avLst>
              <a:gd name="adj" fmla="val 35585"/>
            </a:avLst>
          </a:prstGeom>
          <a:solidFill>
            <a:srgbClr val="00F900">
              <a:alpha val="4897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7" name="Rounded Rectangle"/>
          <p:cNvSpPr/>
          <p:nvPr/>
        </p:nvSpPr>
        <p:spPr>
          <a:xfrm>
            <a:off x="9696450" y="1474787"/>
            <a:ext cx="1047750" cy="535346"/>
          </a:xfrm>
          <a:prstGeom prst="roundRect">
            <a:avLst>
              <a:gd name="adj" fmla="val 35585"/>
            </a:avLst>
          </a:prstGeom>
          <a:solidFill>
            <a:srgbClr val="00F900">
              <a:alpha val="4897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1"/>
          <p:cNvSpPr txBox="1">
            <a:spLocks noGrp="1"/>
          </p:cNvSpPr>
          <p:nvPr>
            <p:ph type="title"/>
          </p:nvPr>
        </p:nvSpPr>
        <p:spPr>
          <a:xfrm>
            <a:off x="2278164" y="16537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Why is this BILE ACID synthesis pathway important?</a:t>
            </a:r>
          </a:p>
        </p:txBody>
      </p:sp>
      <p:pic>
        <p:nvPicPr>
          <p:cNvPr id="36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909" y="523436"/>
            <a:ext cx="2845994" cy="607191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extBox 5"/>
          <p:cNvSpPr txBox="1"/>
          <p:nvPr/>
        </p:nvSpPr>
        <p:spPr>
          <a:xfrm>
            <a:off x="3978614" y="2175288"/>
            <a:ext cx="715955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400" dirty="0"/>
              <a:t>Cyp7a1 is known to prevent obesity and insulin resistance </a:t>
            </a: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DFE8A231-0930-4DE8-BFC2-4917D122D464}"/>
              </a:ext>
            </a:extLst>
          </p:cNvPr>
          <p:cNvSpPr/>
          <p:nvPr/>
        </p:nvSpPr>
        <p:spPr>
          <a:xfrm>
            <a:off x="3978614" y="2305456"/>
            <a:ext cx="2568101" cy="749028"/>
          </a:xfrm>
          <a:prstGeom prst="roundRect">
            <a:avLst>
              <a:gd name="adj" fmla="val 35585"/>
            </a:avLst>
          </a:prstGeom>
          <a:solidFill>
            <a:srgbClr val="00F900">
              <a:alpha val="4897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F50-2353-4361-B6FD-B84FBAF0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04"/>
            <a:ext cx="10515600" cy="717226"/>
          </a:xfrm>
        </p:spPr>
        <p:txBody>
          <a:bodyPr/>
          <a:lstStyle/>
          <a:p>
            <a:pPr algn="ctr"/>
            <a:r>
              <a:rPr lang="en-US" b="1" dirty="0"/>
              <a:t>How did they test for diet specific effects?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90A73-1B86-4982-A28F-1F66DFD7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5233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They fed all mice a low fat, high fruit and vegetable diet.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Then they repeated the experiment with a high fat, low fruit and vegetable diet.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480EC-4BAB-4459-B74C-3900EF0A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763" y="1074721"/>
            <a:ext cx="7371184" cy="41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993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1"/>
          <p:cNvSpPr txBox="1"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1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Are there diet specific effects?</a:t>
            </a:r>
          </a:p>
        </p:txBody>
      </p:sp>
      <p:pic>
        <p:nvPicPr>
          <p:cNvPr id="37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955" y="1811347"/>
            <a:ext cx="10838090" cy="3995822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Box 5"/>
          <p:cNvSpPr txBox="1"/>
          <p:nvPr/>
        </p:nvSpPr>
        <p:spPr>
          <a:xfrm>
            <a:off x="1811691" y="7341834"/>
            <a:ext cx="871787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With a healthy diet, co-housing prevents the Obch mice from gaining excessive amounts of adipose tissue.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79822-C8B4-4575-A74C-4F313B6D7F59}"/>
              </a:ext>
            </a:extLst>
          </p:cNvPr>
          <p:cNvSpPr txBox="1"/>
          <p:nvPr/>
        </p:nvSpPr>
        <p:spPr>
          <a:xfrm>
            <a:off x="1737064" y="6042128"/>
            <a:ext cx="87178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Co-housing reduced weight gain for obese mice on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LoSF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HiFV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diet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1"/>
          <p:cNvSpPr txBox="1"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1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Are there diet </a:t>
            </a:r>
            <a:r>
              <a:rPr lang="en-US" dirty="0"/>
              <a:t>specific</a:t>
            </a:r>
            <a:r>
              <a:rPr dirty="0"/>
              <a:t> effects?</a:t>
            </a:r>
          </a:p>
        </p:txBody>
      </p:sp>
      <p:pic>
        <p:nvPicPr>
          <p:cNvPr id="38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49" y="1879020"/>
            <a:ext cx="11212936" cy="366475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extBox 5"/>
          <p:cNvSpPr txBox="1"/>
          <p:nvPr/>
        </p:nvSpPr>
        <p:spPr>
          <a:xfrm>
            <a:off x="1835615" y="6025102"/>
            <a:ext cx="8824405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rPr dirty="0"/>
              <a:t>A low fat diet is necessary to rescue the obese phenotype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D486D63-39F0-44EA-977E-CF95AB1C2612}"/>
              </a:ext>
            </a:extLst>
          </p:cNvPr>
          <p:cNvSpPr/>
          <p:nvPr/>
        </p:nvSpPr>
        <p:spPr>
          <a:xfrm>
            <a:off x="10814180" y="314325"/>
            <a:ext cx="933061" cy="907985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4025900" y="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1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Enriched Bacteria Species  </a:t>
            </a:r>
          </a:p>
        </p:txBody>
      </p:sp>
      <p:pic>
        <p:nvPicPr>
          <p:cNvPr id="38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75" y="388967"/>
            <a:ext cx="6005026" cy="552606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extBox 5"/>
          <p:cNvSpPr txBox="1"/>
          <p:nvPr/>
        </p:nvSpPr>
        <p:spPr>
          <a:xfrm>
            <a:off x="6638924" y="2367167"/>
            <a:ext cx="490537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3200" dirty="0"/>
              <a:t>Fecal samples from lean mice are enriched with successful invaders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219794" y="-241300"/>
            <a:ext cx="11752412" cy="1690691"/>
          </a:xfrm>
          <a:prstGeom prst="rect">
            <a:avLst/>
          </a:prstGeom>
        </p:spPr>
        <p:txBody>
          <a:bodyPr/>
          <a:lstStyle>
            <a:lvl1pPr algn="ctr">
              <a:defRPr sz="3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Which source had more successful invaders?</a:t>
            </a:r>
          </a:p>
        </p:txBody>
      </p:sp>
      <p:pic>
        <p:nvPicPr>
          <p:cNvPr id="39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4479" y="924755"/>
            <a:ext cx="8703042" cy="5251489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TextBox 5"/>
          <p:cNvSpPr txBox="1"/>
          <p:nvPr/>
        </p:nvSpPr>
        <p:spPr>
          <a:xfrm>
            <a:off x="916347" y="6309955"/>
            <a:ext cx="1035930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Most successful invaders came from the Ln source</a:t>
            </a:r>
          </a:p>
        </p:txBody>
      </p:sp>
      <p:sp>
        <p:nvSpPr>
          <p:cNvPr id="399" name="TextBox 6"/>
          <p:cNvSpPr txBox="1"/>
          <p:nvPr/>
        </p:nvSpPr>
        <p:spPr>
          <a:xfrm>
            <a:off x="10087992" y="7112000"/>
            <a:ext cx="2104008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This data is from 16S rRNA analysis of fecal samples from mice with the healthy diet.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1"/>
          <p:cNvSpPr txBox="1">
            <a:spLocks noGrp="1"/>
          </p:cNvSpPr>
          <p:nvPr>
            <p:ph type="title"/>
          </p:nvPr>
        </p:nvSpPr>
        <p:spPr>
          <a:xfrm>
            <a:off x="3648075" y="410804"/>
            <a:ext cx="8543926" cy="13255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/>
              <a:t>How are acylcarnitine levels affected?</a:t>
            </a:r>
            <a:endParaRPr b="1" dirty="0"/>
          </a:p>
        </p:txBody>
      </p:sp>
      <p:pic>
        <p:nvPicPr>
          <p:cNvPr id="40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751" y="261308"/>
            <a:ext cx="2785324" cy="6335384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extBox 5"/>
          <p:cNvSpPr txBox="1"/>
          <p:nvPr/>
        </p:nvSpPr>
        <p:spPr>
          <a:xfrm>
            <a:off x="5280300" y="2267328"/>
            <a:ext cx="5228949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/>
            </a:pPr>
            <a:r>
              <a:rPr dirty="0"/>
              <a:t>Ob</a:t>
            </a:r>
            <a:r>
              <a:rPr lang="en-US" dirty="0"/>
              <a:t>ese</a:t>
            </a:r>
            <a:r>
              <a:rPr dirty="0"/>
              <a:t> mice have more acylcarnitines</a:t>
            </a:r>
          </a:p>
          <a:p>
            <a:pPr>
              <a:defRPr sz="2800" b="1"/>
            </a:pPr>
            <a:endParaRPr dirty="0"/>
          </a:p>
          <a:p>
            <a:pPr>
              <a:defRPr sz="2800" b="1"/>
            </a:pPr>
            <a:r>
              <a:rPr dirty="0"/>
              <a:t>Acylcarnitines are associated with obesity-related insulin resistance</a:t>
            </a:r>
            <a:endParaRPr lang="en-US" dirty="0"/>
          </a:p>
          <a:p>
            <a:pPr>
              <a:defRPr sz="2800" b="1"/>
            </a:pPr>
            <a:endParaRPr lang="en-US" dirty="0"/>
          </a:p>
          <a:p>
            <a:pPr>
              <a:defRPr sz="2800" b="1"/>
            </a:pPr>
            <a:r>
              <a:rPr lang="en-US" dirty="0"/>
              <a:t>Insulin resistance </a:t>
            </a:r>
            <a:r>
              <a:rPr dirty="0"/>
              <a:t>disrupts glucose homeostasis and causes metabolic problems.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3C22A3-D6B9-4942-B00D-78D125F57DA8}"/>
              </a:ext>
            </a:extLst>
          </p:cNvPr>
          <p:cNvSpPr/>
          <p:nvPr/>
        </p:nvSpPr>
        <p:spPr>
          <a:xfrm>
            <a:off x="5686425" y="811648"/>
            <a:ext cx="2785324" cy="523875"/>
          </a:xfrm>
          <a:prstGeom prst="rect">
            <a:avLst/>
          </a:prstGeom>
          <a:solidFill>
            <a:srgbClr val="FFFF00">
              <a:alpha val="5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How do these techniques work?</a:t>
            </a:r>
          </a:p>
        </p:txBody>
      </p:sp>
      <p:pic>
        <p:nvPicPr>
          <p:cNvPr id="16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687" y="1974727"/>
            <a:ext cx="8768625" cy="2491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2152649" y="143186"/>
            <a:ext cx="7886701" cy="737012"/>
          </a:xfrm>
          <a:prstGeom prst="rect">
            <a:avLst/>
          </a:prstGeom>
        </p:spPr>
        <p:txBody>
          <a:bodyPr/>
          <a:lstStyle>
            <a:lvl1pPr algn="ctr" defTabSz="868680">
              <a:defRPr sz="418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Main Conclusions of the Paper</a:t>
            </a:r>
          </a:p>
        </p:txBody>
      </p:sp>
      <p:sp>
        <p:nvSpPr>
          <p:cNvPr id="4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503339" y="1435161"/>
            <a:ext cx="8350174" cy="4897786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r>
              <a:t>Co-housing allows the microbiota from the lean twin to prevent the mice with the Ob microbiota from becoming obese with metabolic problems. 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r>
              <a:t>The phenotype rescue is dependent on a low fat diet.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0" indent="0" defTabSz="850391">
              <a:spcBef>
                <a:spcPts val="900"/>
              </a:spcBef>
              <a:buSzTx/>
              <a:buNone/>
              <a:defRPr sz="2604" b="1">
                <a:latin typeface="Arial"/>
                <a:ea typeface="Arial"/>
                <a:cs typeface="Arial"/>
                <a:sym typeface="Arial"/>
              </a:defRPr>
            </a:pPr>
            <a:r>
              <a:t>This indicates that diet-by-microbiota interactions can have fast acting, modifiable effects on the body!</a:t>
            </a:r>
          </a:p>
        </p:txBody>
      </p:sp>
      <p:pic>
        <p:nvPicPr>
          <p:cNvPr id="4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797" y="1258163"/>
            <a:ext cx="1451530" cy="155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932397" y="3294370"/>
            <a:ext cx="1451530" cy="1179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573" y="4879897"/>
            <a:ext cx="2843178" cy="170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2327-7463-41E8-AF2E-FAD05549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336" y="142875"/>
            <a:ext cx="8302625" cy="952500"/>
          </a:xfrm>
        </p:spPr>
        <p:txBody>
          <a:bodyPr/>
          <a:lstStyle/>
          <a:p>
            <a:r>
              <a:rPr lang="en-US" b="1" dirty="0"/>
              <a:t>Would you sell your poop?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C91B3-D23D-475C-8823-287544AA5F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1847" y="5214937"/>
            <a:ext cx="10515600" cy="150018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OpenBiome</a:t>
            </a:r>
            <a:r>
              <a:rPr lang="en-US" b="1" dirty="0">
                <a:solidFill>
                  <a:schemeClr val="tx1"/>
                </a:solidFill>
              </a:rPr>
              <a:t> stool bank gives $40 per stool donation!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Fecal microbiota transplants fight off </a:t>
            </a:r>
            <a:r>
              <a:rPr lang="en-US" b="1" i="1" dirty="0">
                <a:solidFill>
                  <a:schemeClr val="tx1"/>
                </a:solidFill>
              </a:rPr>
              <a:t>C. difficile </a:t>
            </a:r>
            <a:r>
              <a:rPr lang="en-US" b="1" dirty="0">
                <a:solidFill>
                  <a:schemeClr val="tx1"/>
                </a:solidFill>
              </a:rPr>
              <a:t>infections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759BE-4185-4BC0-8FEA-3E8B6E7F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59" y="1196875"/>
            <a:ext cx="6962775" cy="39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84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0EE4-15EB-4C7A-9FFA-DF0457B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7" y="431800"/>
            <a:ext cx="8429625" cy="1325563"/>
          </a:xfrm>
        </p:spPr>
        <p:txBody>
          <a:bodyPr/>
          <a:lstStyle/>
          <a:p>
            <a:pPr algn="ctr"/>
            <a:r>
              <a:rPr lang="en-US" b="1" dirty="0">
                <a:latin typeface="Arial Nova Cond" panose="020B0506020202020204" pitchFamily="34" charset="0"/>
              </a:rPr>
              <a:t>What different kinds of sequencing are there?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5B9AE-994A-42FF-88D4-ABE480C7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80" y="1891501"/>
            <a:ext cx="8213637" cy="46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21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B385-1715-4F95-B724-DCC39FBC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2047874"/>
            <a:ext cx="4543425" cy="9207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Nova Cond" panose="020B0506020202020204" pitchFamily="34" charset="0"/>
              </a:rPr>
              <a:t>First Generation:</a:t>
            </a:r>
            <a:br>
              <a:rPr lang="en-US" b="1" dirty="0">
                <a:latin typeface="Arial Nova Cond" panose="020B0506020202020204" pitchFamily="34" charset="0"/>
              </a:rPr>
            </a:br>
            <a:r>
              <a:rPr lang="en-US" b="1" dirty="0">
                <a:latin typeface="Arial Nova Cond" panose="020B0506020202020204" pitchFamily="34" charset="0"/>
              </a:rPr>
              <a:t>Sanger Sequencing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FF92-7A6D-4B6B-A3DC-B7D0FC9AA866}"/>
              </a:ext>
            </a:extLst>
          </p:cNvPr>
          <p:cNvSpPr txBox="1"/>
          <p:nvPr/>
        </p:nvSpPr>
        <p:spPr>
          <a:xfrm>
            <a:off x="6724649" y="1846530"/>
            <a:ext cx="471487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Second Generation: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Arial Nova Cond" panose="020B0506020202020204" pitchFamily="34" charset="0"/>
              </a:rPr>
              <a:t>454 &amp; Illumina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C20F1-9878-4B82-B5B3-B721A67FDD58}"/>
              </a:ext>
            </a:extLst>
          </p:cNvPr>
          <p:cNvSpPr txBox="1"/>
          <p:nvPr/>
        </p:nvSpPr>
        <p:spPr>
          <a:xfrm>
            <a:off x="3967161" y="4415868"/>
            <a:ext cx="4257675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Third Generation: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whole molecule sequencing!</a:t>
            </a:r>
          </a:p>
        </p:txBody>
      </p:sp>
    </p:spTree>
    <p:extLst>
      <p:ext uri="{BB962C8B-B14F-4D97-AF65-F5344CB8AC3E}">
        <p14:creationId xmlns:p14="http://schemas.microsoft.com/office/powerpoint/2010/main" val="3557510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r="38624"/>
          <a:stretch>
            <a:fillRect/>
          </a:stretch>
        </p:blipFill>
        <p:spPr>
          <a:xfrm>
            <a:off x="2286894" y="1343818"/>
            <a:ext cx="4558622" cy="49458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838200" y="16113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dirty="0"/>
              <a:t>How </a:t>
            </a:r>
            <a:r>
              <a:rPr lang="en-US" dirty="0"/>
              <a:t>does Sanger Sequencing work?</a:t>
            </a:r>
            <a:endParaRPr dirty="0"/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62044"/>
          <a:stretch>
            <a:fillRect/>
          </a:stretch>
        </p:blipFill>
        <p:spPr>
          <a:xfrm>
            <a:off x="7119925" y="1343818"/>
            <a:ext cx="2862200" cy="5166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 advAuto="0"/>
      <p:bldP spid="13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rPr lang="en-US" dirty="0"/>
              <a:t>How does </a:t>
            </a:r>
            <a:r>
              <a:rPr dirty="0"/>
              <a:t>454</a:t>
            </a:r>
            <a:r>
              <a:rPr lang="en-US" dirty="0"/>
              <a:t> sequencing work?</a:t>
            </a:r>
            <a:endParaRPr dirty="0"/>
          </a:p>
        </p:txBody>
      </p:sp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404" y="1272797"/>
            <a:ext cx="9771190" cy="3441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0898" y="4989250"/>
            <a:ext cx="8150202" cy="1652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 advAuto="0"/>
      <p:bldP spid="14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rial Nova Cond"/>
                <a:ea typeface="Arial Nova Cond"/>
                <a:cs typeface="Arial Nova Cond"/>
                <a:sym typeface="Arial Nova Cond"/>
              </a:defRPr>
            </a:lvl1pPr>
          </a:lstStyle>
          <a:p>
            <a:r>
              <a:t>How does Illumina work?</a:t>
            </a:r>
          </a:p>
        </p:txBody>
      </p:sp>
      <p:pic>
        <p:nvPicPr>
          <p:cNvPr id="157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b="16840"/>
          <a:stretch>
            <a:fillRect/>
          </a:stretch>
        </p:blipFill>
        <p:spPr>
          <a:xfrm>
            <a:off x="838200" y="901793"/>
            <a:ext cx="10515600" cy="1832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t="12082"/>
          <a:stretch>
            <a:fillRect/>
          </a:stretch>
        </p:blipFill>
        <p:spPr>
          <a:xfrm>
            <a:off x="0" y="2699972"/>
            <a:ext cx="12192000" cy="1960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5577" y="4535666"/>
            <a:ext cx="8320847" cy="232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  <p:bldP spid="159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834</Words>
  <Application>Microsoft Macintosh PowerPoint</Application>
  <PresentationFormat>Widescreen</PresentationFormat>
  <Paragraphs>108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Nova Cond</vt:lpstr>
      <vt:lpstr>Calibri</vt:lpstr>
      <vt:lpstr>Calibri Light</vt:lpstr>
      <vt:lpstr>Office Theme</vt:lpstr>
      <vt:lpstr>Next Generation Sequencing</vt:lpstr>
      <vt:lpstr>What is Genomic Sequencing? </vt:lpstr>
      <vt:lpstr>When did the field of genomics start?</vt:lpstr>
      <vt:lpstr>How do these techniques work?</vt:lpstr>
      <vt:lpstr>What different kinds of sequencing are there?</vt:lpstr>
      <vt:lpstr>First Generation: Sanger Sequencing</vt:lpstr>
      <vt:lpstr>How does Sanger Sequencing work?</vt:lpstr>
      <vt:lpstr>How does 454 sequencing work?</vt:lpstr>
      <vt:lpstr>How does Illumina work?</vt:lpstr>
      <vt:lpstr>How do you assemble a genome?</vt:lpstr>
      <vt:lpstr>Can you use comparative genomics to differentiate between species?</vt:lpstr>
      <vt:lpstr>PowerPoint Presentation</vt:lpstr>
      <vt:lpstr>How can we leverage this region?</vt:lpstr>
      <vt:lpstr>Can we classify bacteria in your gut?</vt:lpstr>
      <vt:lpstr>What influences gut microbiota?</vt:lpstr>
      <vt:lpstr>What happens when you have an imbalance?</vt:lpstr>
      <vt:lpstr>How can you fix dysbiosis?</vt:lpstr>
      <vt:lpstr>Summary</vt:lpstr>
      <vt:lpstr>Cultured gut microbiota from twins discordant for obesity modulate adiposity and metabolic phenotypes in mice  Ridaura, et al., 2013</vt:lpstr>
      <vt:lpstr>How did they perform this experiment?</vt:lpstr>
      <vt:lpstr>What were the requirements for the twin pairs?</vt:lpstr>
      <vt:lpstr>How did the mice’s body composition change 15 days after colonization? </vt:lpstr>
      <vt:lpstr>Does fat mass continue to increase over a prolonged period of time?</vt:lpstr>
      <vt:lpstr>The co-housing experiment design</vt:lpstr>
      <vt:lpstr>Does co-housing affect fat mass?</vt:lpstr>
      <vt:lpstr>How does living with LEAN mice prevent OBESE mice from getting fat?</vt:lpstr>
      <vt:lpstr>How are the fecal contents different?</vt:lpstr>
      <vt:lpstr>Why do the Obesech mice resemble the Leanch mice?</vt:lpstr>
      <vt:lpstr>What is a successful invader? </vt:lpstr>
      <vt:lpstr>Are certain metabolites correlated to specific bacteria?</vt:lpstr>
      <vt:lpstr>Why are bile acids important?</vt:lpstr>
      <vt:lpstr>Do microbiota affect mRNA levels?</vt:lpstr>
      <vt:lpstr>Why is this BILE ACID synthesis pathway important?</vt:lpstr>
      <vt:lpstr>How did they test for diet specific effects?</vt:lpstr>
      <vt:lpstr>Are there diet specific effects?</vt:lpstr>
      <vt:lpstr>Are there diet specific effects?</vt:lpstr>
      <vt:lpstr>Enriched Bacteria Species  </vt:lpstr>
      <vt:lpstr>Which source had more successful invaders?</vt:lpstr>
      <vt:lpstr>How are acylcarnitine levels affected?</vt:lpstr>
      <vt:lpstr>Main Conclusions of the Paper</vt:lpstr>
      <vt:lpstr>Would you sell your poop?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Sequencing</dc:title>
  <dc:creator>Stephen Ortmann</dc:creator>
  <cp:lastModifiedBy>Microsoft Office User</cp:lastModifiedBy>
  <cp:revision>7</cp:revision>
  <dcterms:modified xsi:type="dcterms:W3CDTF">2019-02-06T15:36:07Z</dcterms:modified>
</cp:coreProperties>
</file>