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 0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3737254" y="675707"/>
            <a:ext cx="5530291" cy="1012389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defRPr b="1" sz="62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432408" y="2694341"/>
            <a:ext cx="12139981" cy="4049551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1300480">
              <a:spcBef>
                <a:spcPts val="0"/>
              </a:spcBef>
              <a:buClrTx/>
              <a:buSzTx/>
              <a:buNone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defTabSz="1300480">
              <a:spcBef>
                <a:spcPts val="0"/>
              </a:spcBef>
              <a:buClrTx/>
              <a:buSzTx/>
              <a:buNone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defTabSz="1300480">
              <a:spcBef>
                <a:spcPts val="0"/>
              </a:spcBef>
              <a:buClrTx/>
              <a:buSzTx/>
              <a:buNone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defTabSz="1300480">
              <a:spcBef>
                <a:spcPts val="0"/>
              </a:spcBef>
              <a:buClrTx/>
              <a:buSzTx/>
              <a:buNone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defTabSz="1300480">
              <a:spcBef>
                <a:spcPts val="0"/>
              </a:spcBef>
              <a:buClrTx/>
              <a:buSzTx/>
              <a:buNone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12002829" y="9070848"/>
            <a:ext cx="351731" cy="368301"/>
          </a:xfrm>
          <a:prstGeom prst="rect">
            <a:avLst/>
          </a:prstGeom>
        </p:spPr>
        <p:txBody>
          <a:bodyPr lIns="0" tIns="0" rIns="0" bIns="0"/>
          <a:lstStyle>
            <a:lvl1pPr algn="r" defTabSz="1300480">
              <a:defRPr sz="24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2"/>
          <p:cNvSpPr txBox="1"/>
          <p:nvPr>
            <p:ph type="title"/>
          </p:nvPr>
        </p:nvSpPr>
        <p:spPr>
          <a:xfrm>
            <a:off x="4541926" y="724112"/>
            <a:ext cx="3918600" cy="921175"/>
          </a:xfrm>
          <a:prstGeom prst="rect">
            <a:avLst/>
          </a:prstGeom>
        </p:spPr>
        <p:txBody>
          <a:bodyPr/>
          <a:lstStyle>
            <a:lvl1pPr indent="11175" defTabSz="1144422">
              <a:defRPr spc="-123" sz="4928"/>
            </a:lvl1pPr>
          </a:lstStyle>
          <a:p>
            <a:pPr/>
            <a:r>
              <a:t>What is a gene?</a:t>
            </a:r>
          </a:p>
        </p:txBody>
      </p:sp>
      <p:sp>
        <p:nvSpPr>
          <p:cNvPr id="129" name="object 3"/>
          <p:cNvSpPr txBox="1"/>
          <p:nvPr/>
        </p:nvSpPr>
        <p:spPr>
          <a:xfrm>
            <a:off x="762225" y="2204673"/>
            <a:ext cx="11306050" cy="5862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95300" indent="-482600" algn="l" defTabSz="1300480">
              <a:lnSpc>
                <a:spcPts val="41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</a:t>
            </a:r>
            <a:r>
              <a:rPr spc="-7"/>
              <a:t>gene </a:t>
            </a:r>
            <a:r>
              <a:t>is the </a:t>
            </a:r>
            <a:r>
              <a:rPr spc="-7"/>
              <a:t>basic </a:t>
            </a:r>
            <a:r>
              <a:rPr spc="-21"/>
              <a:t>physical </a:t>
            </a:r>
            <a:r>
              <a:t>and </a:t>
            </a:r>
            <a:r>
              <a:rPr spc="-7"/>
              <a:t>functional unit</a:t>
            </a:r>
            <a:r>
              <a:rPr spc="-63"/>
              <a:t> </a:t>
            </a:r>
            <a:r>
              <a:rPr spc="-7"/>
              <a:t>of</a:t>
            </a:r>
          </a:p>
          <a:p>
            <a:pPr indent="355600" algn="l" defTabSz="1300480">
              <a:lnSpc>
                <a:spcPts val="4100"/>
              </a:lnSpc>
              <a:defRPr b="0" spc="-35"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heredity.</a:t>
            </a:r>
          </a:p>
          <a:p>
            <a:pPr algn="l" defTabSz="1300480">
              <a:defRPr b="0" sz="4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95300" marR="196878" indent="-482600" algn="l" defTabSz="1300480">
              <a:lnSpc>
                <a:spcPts val="35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Genes, which </a:t>
            </a:r>
            <a:r>
              <a:rPr spc="-21"/>
              <a:t>are </a:t>
            </a:r>
            <a:r>
              <a:t>made </a:t>
            </a:r>
            <a:r>
              <a:rPr spc="-7"/>
              <a:t>up of </a:t>
            </a:r>
            <a:r>
              <a:t>DNA, act as </a:t>
            </a:r>
            <a:r>
              <a:rPr spc="-7"/>
              <a:t>instructions  </a:t>
            </a:r>
            <a:r>
              <a:rPr spc="-21"/>
              <a:t>to </a:t>
            </a:r>
            <a:r>
              <a:rPr spc="-35"/>
              <a:t>make </a:t>
            </a:r>
            <a:r>
              <a:t>molecules </a:t>
            </a:r>
            <a:r>
              <a:rPr spc="-7"/>
              <a:t>called</a:t>
            </a:r>
            <a:r>
              <a:rPr spc="-35"/>
              <a:t> </a:t>
            </a:r>
            <a:r>
              <a:rPr spc="-21"/>
              <a:t>proteins.</a:t>
            </a:r>
          </a:p>
          <a:p>
            <a:pPr algn="l" defTabSz="1300480">
              <a:buSzPct val="100000"/>
              <a:buFont typeface="Arial"/>
              <a:buChar char="•"/>
              <a:defRPr b="0" sz="4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95300" marR="7224" indent="-482600" algn="l" defTabSz="1300480">
              <a:lnSpc>
                <a:spcPct val="800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 </a:t>
            </a:r>
            <a:r>
              <a:rPr spc="-7"/>
              <a:t>humans, genes vary </a:t>
            </a:r>
            <a:r>
              <a:t>in </a:t>
            </a:r>
            <a:r>
              <a:rPr spc="-21"/>
              <a:t>size </a:t>
            </a:r>
            <a:r>
              <a:rPr spc="-28"/>
              <a:t>from </a:t>
            </a:r>
            <a:r>
              <a:t>a </a:t>
            </a:r>
            <a:r>
              <a:rPr spc="-42"/>
              <a:t>few </a:t>
            </a:r>
            <a:r>
              <a:rPr spc="-14"/>
              <a:t>hundred </a:t>
            </a:r>
            <a:r>
              <a:rPr spc="-7"/>
              <a:t>DNA  bases </a:t>
            </a:r>
            <a:r>
              <a:rPr spc="-21"/>
              <a:t>to </a:t>
            </a:r>
            <a:r>
              <a:rPr spc="-14"/>
              <a:t>more </a:t>
            </a:r>
            <a:r>
              <a:t>than 2 million</a:t>
            </a:r>
            <a:r>
              <a:rPr spc="-98"/>
              <a:t> </a:t>
            </a:r>
            <a:r>
              <a:rPr spc="-7"/>
              <a:t>bases.</a:t>
            </a:r>
          </a:p>
          <a:p>
            <a:pPr algn="l" defTabSz="1300480">
              <a:buSzPct val="100000"/>
              <a:buFont typeface="Arial"/>
              <a:buChar char="•"/>
              <a:defRPr b="0" sz="3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95300" indent="-482600" algn="l" defTabSz="1300480">
              <a:lnSpc>
                <a:spcPts val="41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  <a:tab pos="4800600" algn="l"/>
              </a:tabLst>
              <a:defRPr b="0" spc="-7"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The</a:t>
            </a:r>
            <a:r>
              <a:rPr spc="7"/>
              <a:t> </a:t>
            </a:r>
            <a:r>
              <a:t>Human</a:t>
            </a:r>
            <a:r>
              <a:rPr spc="0"/>
              <a:t> Genome	</a:t>
            </a:r>
            <a:r>
              <a:rPr spc="-14"/>
              <a:t>Project </a:t>
            </a:r>
            <a:r>
              <a:t>has </a:t>
            </a:r>
            <a:r>
              <a:rPr spc="-14"/>
              <a:t>estimated</a:t>
            </a:r>
            <a:r>
              <a:rPr spc="-105"/>
              <a:t> </a:t>
            </a:r>
            <a:r>
              <a:rPr spc="-14"/>
              <a:t>that</a:t>
            </a:r>
          </a:p>
          <a:p>
            <a:pPr indent="355600" algn="l" defTabSz="1300480">
              <a:lnSpc>
                <a:spcPts val="4100"/>
              </a:lnSpc>
              <a:defRPr b="0" spc="-7"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humans </a:t>
            </a:r>
            <a:r>
              <a:rPr spc="-28"/>
              <a:t>have </a:t>
            </a:r>
            <a:r>
              <a:rPr spc="-14"/>
              <a:t>between </a:t>
            </a:r>
            <a:r>
              <a:rPr spc="0"/>
              <a:t>20000 and 25000</a:t>
            </a:r>
            <a:r>
              <a:rPr spc="-160"/>
              <a:t> </a:t>
            </a:r>
            <a:r>
              <a:t>genes.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bject 2"/>
          <p:cNvSpPr txBox="1"/>
          <p:nvPr>
            <p:ph type="title"/>
          </p:nvPr>
        </p:nvSpPr>
        <p:spPr>
          <a:xfrm>
            <a:off x="4511580" y="724112"/>
            <a:ext cx="3979109" cy="921175"/>
          </a:xfrm>
          <a:prstGeom prst="rect">
            <a:avLst/>
          </a:prstGeom>
        </p:spPr>
        <p:txBody>
          <a:bodyPr/>
          <a:lstStyle>
            <a:lvl1pPr indent="12700">
              <a:defRPr spc="-140" sz="5600"/>
            </a:lvl1pPr>
          </a:lstStyle>
          <a:p>
            <a:pPr/>
            <a:r>
              <a:t>Nucleic Acids</a:t>
            </a:r>
          </a:p>
        </p:txBody>
      </p:sp>
      <p:sp>
        <p:nvSpPr>
          <p:cNvPr id="132" name="object 3"/>
          <p:cNvSpPr txBox="1"/>
          <p:nvPr/>
        </p:nvSpPr>
        <p:spPr>
          <a:xfrm>
            <a:off x="762225" y="2189502"/>
            <a:ext cx="11334046" cy="590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92759" indent="-480059" algn="l" defTabSz="1300480">
              <a:lnSpc>
                <a:spcPts val="45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pc="-14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Deoxyribonucleic </a:t>
            </a:r>
            <a:r>
              <a:rPr spc="0"/>
              <a:t>Acid </a:t>
            </a:r>
            <a:r>
              <a:rPr spc="-7"/>
              <a:t>(DNA) </a:t>
            </a:r>
            <a:r>
              <a:rPr spc="0"/>
              <a:t>is the</a:t>
            </a:r>
            <a:r>
              <a:rPr spc="21"/>
              <a:t> </a:t>
            </a:r>
            <a:r>
              <a:t>genetic</a:t>
            </a:r>
          </a:p>
          <a:p>
            <a:pPr indent="355600" algn="l" defTabSz="1300480">
              <a:lnSpc>
                <a:spcPts val="4500"/>
              </a:lnSpc>
              <a:defRPr b="0" spc="-14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material </a:t>
            </a:r>
            <a:r>
              <a:rPr spc="-28"/>
              <a:t>found </a:t>
            </a:r>
            <a:r>
              <a:rPr spc="0"/>
              <a:t>in the </a:t>
            </a:r>
            <a:r>
              <a:rPr spc="-7"/>
              <a:t>cells of </a:t>
            </a:r>
            <a:r>
              <a:rPr spc="0"/>
              <a:t>all living </a:t>
            </a:r>
            <a:r>
              <a:t>organisms.</a:t>
            </a:r>
          </a:p>
          <a:p>
            <a:pPr algn="l" defTabSz="1300480">
              <a:defRPr b="0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92759" indent="-480059" algn="l" defTabSz="1300480">
              <a:lnSpc>
                <a:spcPts val="45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Nearly </a:t>
            </a:r>
            <a:r>
              <a:rPr spc="-14"/>
              <a:t>every </a:t>
            </a:r>
            <a:r>
              <a:t>cell </a:t>
            </a:r>
            <a:r>
              <a:rPr spc="-7"/>
              <a:t>(with </a:t>
            </a:r>
            <a:r>
              <a:t>a </a:t>
            </a:r>
            <a:r>
              <a:rPr spc="-7"/>
              <a:t>nucleus) </a:t>
            </a:r>
            <a:r>
              <a:t>in a</a:t>
            </a:r>
            <a:r>
              <a:rPr spc="-56"/>
              <a:t> </a:t>
            </a:r>
            <a:r>
              <a:rPr spc="-14"/>
              <a:t>person's</a:t>
            </a:r>
          </a:p>
          <a:p>
            <a:pPr indent="355600" algn="l" defTabSz="1300480">
              <a:lnSpc>
                <a:spcPts val="4500"/>
              </a:lnSpc>
              <a:defRPr b="0" spc="-7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body has </a:t>
            </a:r>
            <a:r>
              <a:rPr spc="0"/>
              <a:t>the </a:t>
            </a:r>
            <a:r>
              <a:t>same</a:t>
            </a:r>
            <a:r>
              <a:rPr spc="-42"/>
              <a:t> </a:t>
            </a:r>
            <a:r>
              <a:rPr spc="0"/>
              <a:t>DNA.</a:t>
            </a:r>
          </a:p>
          <a:p>
            <a:pPr algn="l" defTabSz="1300480">
              <a:defRPr b="0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92759" marR="174300" indent="-480059" algn="l" defTabSz="1300480">
              <a:lnSpc>
                <a:spcPts val="39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pc="-14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Most </a:t>
            </a:r>
            <a:r>
              <a:rPr spc="-7"/>
              <a:t>DNA </a:t>
            </a:r>
            <a:r>
              <a:rPr spc="0"/>
              <a:t>is </a:t>
            </a:r>
            <a:r>
              <a:t>located </a:t>
            </a:r>
            <a:r>
              <a:rPr spc="0"/>
              <a:t>in the </a:t>
            </a:r>
            <a:r>
              <a:rPr spc="-7"/>
              <a:t>cell nucleus </a:t>
            </a:r>
            <a:r>
              <a:t>(where </a:t>
            </a:r>
            <a:r>
              <a:rPr spc="0"/>
              <a:t>it  is </a:t>
            </a:r>
            <a:r>
              <a:rPr spc="-7"/>
              <a:t>called nuclear</a:t>
            </a:r>
            <a:r>
              <a:rPr spc="-84"/>
              <a:t> </a:t>
            </a:r>
            <a:r>
              <a:rPr spc="-7"/>
              <a:t>DNA),</a:t>
            </a:r>
          </a:p>
          <a:p>
            <a:pPr marL="492759" indent="-480059" algn="l" defTabSz="1300480">
              <a:lnSpc>
                <a:spcPts val="4500"/>
              </a:lnSpc>
              <a:buSzPct val="100000"/>
              <a:buFont typeface="Arial"/>
              <a:buChar char="•"/>
              <a:tabLst>
                <a:tab pos="482600" algn="l"/>
                <a:tab pos="495300" algn="l"/>
              </a:tabLst>
              <a:defRPr b="0" spc="-7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but DNA can </a:t>
            </a:r>
            <a:r>
              <a:rPr spc="0"/>
              <a:t>also </a:t>
            </a:r>
            <a:r>
              <a:t>be </a:t>
            </a:r>
            <a:r>
              <a:rPr spc="-21"/>
              <a:t>found </a:t>
            </a:r>
            <a:r>
              <a:rPr spc="0"/>
              <a:t>in the</a:t>
            </a:r>
            <a:r>
              <a:rPr spc="-49"/>
              <a:t> </a:t>
            </a:r>
            <a:r>
              <a:t>mitochondria</a:t>
            </a:r>
          </a:p>
          <a:p>
            <a:pPr indent="355600" algn="l" defTabSz="1300480">
              <a:lnSpc>
                <a:spcPts val="4500"/>
              </a:lnSpc>
              <a:defRPr b="0" spc="-14" sz="4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(where </a:t>
            </a:r>
            <a:r>
              <a:rPr spc="0"/>
              <a:t>it is </a:t>
            </a:r>
            <a:r>
              <a:rPr spc="-7"/>
              <a:t>called mitochondrial DNA or</a:t>
            </a:r>
            <a:r>
              <a:rPr spc="-98"/>
              <a:t> </a:t>
            </a:r>
            <a:r>
              <a:rPr spc="-7"/>
              <a:t>mtDNA).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