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5" name="Shape 12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8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8" name="Slide Number"/>
          <p:cNvSpPr txBox="1"/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19250" y="6731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8919"/>
            <a:ext cx="5334001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Ataxin-2 is a conserved RNA Binding Protein"/>
          <p:cNvSpPr txBox="1"/>
          <p:nvPr>
            <p:ph type="title"/>
          </p:nvPr>
        </p:nvSpPr>
        <p:spPr>
          <a:xfrm>
            <a:off x="510271" y="33866"/>
            <a:ext cx="11984258" cy="1955801"/>
          </a:xfrm>
          <a:prstGeom prst="rect">
            <a:avLst/>
          </a:prstGeom>
        </p:spPr>
        <p:txBody>
          <a:bodyPr/>
          <a:lstStyle/>
          <a:p>
            <a:pPr>
              <a:defRPr sz="4500"/>
            </a:pPr>
            <a:r>
              <a:rPr>
                <a:solidFill>
                  <a:schemeClr val="accent4">
                    <a:hueOff val="-624705"/>
                    <a:lumOff val="1372"/>
                  </a:schemeClr>
                </a:solidFill>
              </a:rPr>
              <a:t>Ataxin-2</a:t>
            </a:r>
            <a:r>
              <a:t> is a conserved RNA Binding Protein</a:t>
            </a:r>
          </a:p>
        </p:txBody>
      </p:sp>
      <p:sp>
        <p:nvSpPr>
          <p:cNvPr id="128" name="Rounded Rectangle"/>
          <p:cNvSpPr/>
          <p:nvPr/>
        </p:nvSpPr>
        <p:spPr>
          <a:xfrm>
            <a:off x="2684803" y="2315633"/>
            <a:ext cx="8915401" cy="673101"/>
          </a:xfrm>
          <a:prstGeom prst="roundRect">
            <a:avLst>
              <a:gd name="adj" fmla="val 28302"/>
            </a:avLst>
          </a:prstGeom>
          <a:solidFill>
            <a:srgbClr val="A9A9A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29" name="Rounded Rectangle"/>
          <p:cNvSpPr/>
          <p:nvPr/>
        </p:nvSpPr>
        <p:spPr>
          <a:xfrm>
            <a:off x="4094503" y="2315633"/>
            <a:ext cx="2057401" cy="673101"/>
          </a:xfrm>
          <a:prstGeom prst="roundRect">
            <a:avLst>
              <a:gd name="adj" fmla="val 28302"/>
            </a:avLst>
          </a:prstGeom>
          <a:solidFill>
            <a:srgbClr val="0096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30" name="Rounded Rectangle"/>
          <p:cNvSpPr/>
          <p:nvPr/>
        </p:nvSpPr>
        <p:spPr>
          <a:xfrm>
            <a:off x="7891803" y="2315633"/>
            <a:ext cx="812801" cy="673101"/>
          </a:xfrm>
          <a:prstGeom prst="roundRect">
            <a:avLst>
              <a:gd name="adj" fmla="val 28302"/>
            </a:avLst>
          </a:prstGeom>
          <a:solidFill>
            <a:srgbClr val="FF40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31" name="Rounded Rectangle"/>
          <p:cNvSpPr/>
          <p:nvPr/>
        </p:nvSpPr>
        <p:spPr>
          <a:xfrm>
            <a:off x="2684803" y="3357033"/>
            <a:ext cx="8724901" cy="673101"/>
          </a:xfrm>
          <a:prstGeom prst="roundRect">
            <a:avLst>
              <a:gd name="adj" fmla="val 28302"/>
            </a:avLst>
          </a:prstGeom>
          <a:solidFill>
            <a:srgbClr val="A9A9A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32" name="Rounded Rectangle"/>
          <p:cNvSpPr/>
          <p:nvPr/>
        </p:nvSpPr>
        <p:spPr>
          <a:xfrm>
            <a:off x="4094503" y="3357033"/>
            <a:ext cx="2057401" cy="673101"/>
          </a:xfrm>
          <a:prstGeom prst="roundRect">
            <a:avLst>
              <a:gd name="adj" fmla="val 28302"/>
            </a:avLst>
          </a:prstGeom>
          <a:solidFill>
            <a:srgbClr val="0096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33" name="Rounded Rectangle"/>
          <p:cNvSpPr/>
          <p:nvPr/>
        </p:nvSpPr>
        <p:spPr>
          <a:xfrm>
            <a:off x="7917203" y="3357033"/>
            <a:ext cx="812801" cy="673101"/>
          </a:xfrm>
          <a:prstGeom prst="roundRect">
            <a:avLst>
              <a:gd name="adj" fmla="val 28302"/>
            </a:avLst>
          </a:prstGeom>
          <a:solidFill>
            <a:srgbClr val="FF40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34" name="Human"/>
          <p:cNvSpPr txBox="1"/>
          <p:nvPr/>
        </p:nvSpPr>
        <p:spPr>
          <a:xfrm>
            <a:off x="833735" y="2264833"/>
            <a:ext cx="1675433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4200">
                <a:solidFill>
                  <a:schemeClr val="accent4">
                    <a:hueOff val="-624705"/>
                    <a:lumOff val="1372"/>
                  </a:schemeClr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Human</a:t>
            </a:r>
          </a:p>
        </p:txBody>
      </p:sp>
      <p:sp>
        <p:nvSpPr>
          <p:cNvPr id="135" name="Mouse"/>
          <p:cNvSpPr txBox="1"/>
          <p:nvPr/>
        </p:nvSpPr>
        <p:spPr>
          <a:xfrm>
            <a:off x="956667" y="3306233"/>
            <a:ext cx="1552501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42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Mouse</a:t>
            </a:r>
          </a:p>
        </p:txBody>
      </p:sp>
      <p:sp>
        <p:nvSpPr>
          <p:cNvPr id="136" name="Rounded Rectangle"/>
          <p:cNvSpPr/>
          <p:nvPr/>
        </p:nvSpPr>
        <p:spPr>
          <a:xfrm>
            <a:off x="2735603" y="4576233"/>
            <a:ext cx="8242301" cy="673101"/>
          </a:xfrm>
          <a:prstGeom prst="roundRect">
            <a:avLst>
              <a:gd name="adj" fmla="val 28302"/>
            </a:avLst>
          </a:prstGeom>
          <a:solidFill>
            <a:srgbClr val="A9A9A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37" name="Rounded Rectangle"/>
          <p:cNvSpPr/>
          <p:nvPr/>
        </p:nvSpPr>
        <p:spPr>
          <a:xfrm>
            <a:off x="4145303" y="4576233"/>
            <a:ext cx="2057401" cy="673101"/>
          </a:xfrm>
          <a:prstGeom prst="roundRect">
            <a:avLst>
              <a:gd name="adj" fmla="val 28302"/>
            </a:avLst>
          </a:prstGeom>
          <a:solidFill>
            <a:srgbClr val="0096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38" name="Rounded Rectangle"/>
          <p:cNvSpPr/>
          <p:nvPr/>
        </p:nvSpPr>
        <p:spPr>
          <a:xfrm>
            <a:off x="8793503" y="4576233"/>
            <a:ext cx="812801" cy="673101"/>
          </a:xfrm>
          <a:prstGeom prst="roundRect">
            <a:avLst>
              <a:gd name="adj" fmla="val 28302"/>
            </a:avLst>
          </a:prstGeom>
          <a:solidFill>
            <a:srgbClr val="FF40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39" name="Rounded Rectangle"/>
          <p:cNvSpPr/>
          <p:nvPr/>
        </p:nvSpPr>
        <p:spPr>
          <a:xfrm>
            <a:off x="3053103" y="5770033"/>
            <a:ext cx="6350001" cy="673101"/>
          </a:xfrm>
          <a:prstGeom prst="roundRect">
            <a:avLst>
              <a:gd name="adj" fmla="val 28302"/>
            </a:avLst>
          </a:prstGeom>
          <a:solidFill>
            <a:srgbClr val="A9A9A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40" name="Rounded Rectangle"/>
          <p:cNvSpPr/>
          <p:nvPr/>
        </p:nvSpPr>
        <p:spPr>
          <a:xfrm>
            <a:off x="4094503" y="5770033"/>
            <a:ext cx="2057401" cy="673101"/>
          </a:xfrm>
          <a:prstGeom prst="roundRect">
            <a:avLst>
              <a:gd name="adj" fmla="val 28302"/>
            </a:avLst>
          </a:prstGeom>
          <a:solidFill>
            <a:srgbClr val="0096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41" name="Rounded Rectangle"/>
          <p:cNvSpPr/>
          <p:nvPr/>
        </p:nvSpPr>
        <p:spPr>
          <a:xfrm>
            <a:off x="7485403" y="5776383"/>
            <a:ext cx="812801" cy="673101"/>
          </a:xfrm>
          <a:prstGeom prst="roundRect">
            <a:avLst>
              <a:gd name="adj" fmla="val 28302"/>
            </a:avLst>
          </a:prstGeom>
          <a:solidFill>
            <a:srgbClr val="FF40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42" name="Rounded Rectangle"/>
          <p:cNvSpPr/>
          <p:nvPr/>
        </p:nvSpPr>
        <p:spPr>
          <a:xfrm>
            <a:off x="2684803" y="6976533"/>
            <a:ext cx="7899401" cy="673101"/>
          </a:xfrm>
          <a:prstGeom prst="roundRect">
            <a:avLst>
              <a:gd name="adj" fmla="val 28302"/>
            </a:avLst>
          </a:prstGeom>
          <a:solidFill>
            <a:srgbClr val="A9A9A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43" name="Rounded Rectangle"/>
          <p:cNvSpPr/>
          <p:nvPr/>
        </p:nvSpPr>
        <p:spPr>
          <a:xfrm>
            <a:off x="4094503" y="6976533"/>
            <a:ext cx="2057401" cy="673101"/>
          </a:xfrm>
          <a:prstGeom prst="roundRect">
            <a:avLst>
              <a:gd name="adj" fmla="val 28302"/>
            </a:avLst>
          </a:prstGeom>
          <a:solidFill>
            <a:srgbClr val="0096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44" name="Rounded Rectangle"/>
          <p:cNvSpPr/>
          <p:nvPr/>
        </p:nvSpPr>
        <p:spPr>
          <a:xfrm>
            <a:off x="6736103" y="6976533"/>
            <a:ext cx="812801" cy="673101"/>
          </a:xfrm>
          <a:prstGeom prst="roundRect">
            <a:avLst>
              <a:gd name="adj" fmla="val 28302"/>
            </a:avLst>
          </a:prstGeom>
          <a:solidFill>
            <a:srgbClr val="FF40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45" name="Drosophila"/>
          <p:cNvSpPr txBox="1"/>
          <p:nvPr/>
        </p:nvSpPr>
        <p:spPr>
          <a:xfrm>
            <a:off x="259184" y="4506383"/>
            <a:ext cx="2249984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i="1" sz="42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Drosophila</a:t>
            </a:r>
          </a:p>
        </p:txBody>
      </p:sp>
      <p:sp>
        <p:nvSpPr>
          <p:cNvPr id="146" name="Arabidopsis"/>
          <p:cNvSpPr txBox="1"/>
          <p:nvPr/>
        </p:nvSpPr>
        <p:spPr>
          <a:xfrm>
            <a:off x="131043" y="5725583"/>
            <a:ext cx="2378125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i="1" sz="42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Arabidopsis</a:t>
            </a:r>
          </a:p>
        </p:txBody>
      </p:sp>
      <p:sp>
        <p:nvSpPr>
          <p:cNvPr id="147" name="C. elegans"/>
          <p:cNvSpPr txBox="1"/>
          <p:nvPr/>
        </p:nvSpPr>
        <p:spPr>
          <a:xfrm>
            <a:off x="388887" y="6944783"/>
            <a:ext cx="2120281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i="1" sz="42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C. elegans</a:t>
            </a:r>
          </a:p>
        </p:txBody>
      </p:sp>
      <p:sp>
        <p:nvSpPr>
          <p:cNvPr id="148" name="559 AA"/>
          <p:cNvSpPr txBox="1"/>
          <p:nvPr/>
        </p:nvSpPr>
        <p:spPr>
          <a:xfrm>
            <a:off x="8335640" y="5852583"/>
            <a:ext cx="103227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559 AA</a:t>
            </a:r>
          </a:p>
        </p:txBody>
      </p:sp>
      <p:sp>
        <p:nvSpPr>
          <p:cNvPr id="149" name="1313 AA"/>
          <p:cNvSpPr txBox="1"/>
          <p:nvPr/>
        </p:nvSpPr>
        <p:spPr>
          <a:xfrm>
            <a:off x="10382343" y="2423583"/>
            <a:ext cx="118467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1313 AA</a:t>
            </a:r>
          </a:p>
        </p:txBody>
      </p:sp>
      <p:sp>
        <p:nvSpPr>
          <p:cNvPr id="150" name="1286 AA"/>
          <p:cNvSpPr txBox="1"/>
          <p:nvPr/>
        </p:nvSpPr>
        <p:spPr>
          <a:xfrm>
            <a:off x="10229943" y="3464983"/>
            <a:ext cx="118467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1286 AA</a:t>
            </a:r>
          </a:p>
        </p:txBody>
      </p:sp>
      <p:sp>
        <p:nvSpPr>
          <p:cNvPr id="151" name="1084 AA"/>
          <p:cNvSpPr txBox="1"/>
          <p:nvPr/>
        </p:nvSpPr>
        <p:spPr>
          <a:xfrm>
            <a:off x="9693591" y="4684183"/>
            <a:ext cx="1184673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1084 AA</a:t>
            </a:r>
          </a:p>
        </p:txBody>
      </p:sp>
      <p:sp>
        <p:nvSpPr>
          <p:cNvPr id="152" name="959 AA"/>
          <p:cNvSpPr txBox="1"/>
          <p:nvPr/>
        </p:nvSpPr>
        <p:spPr>
          <a:xfrm>
            <a:off x="9512393" y="7084483"/>
            <a:ext cx="103227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959 AA</a:t>
            </a:r>
          </a:p>
        </p:txBody>
      </p:sp>
      <p:sp>
        <p:nvSpPr>
          <p:cNvPr id="153" name="LsmAD"/>
          <p:cNvSpPr txBox="1"/>
          <p:nvPr/>
        </p:nvSpPr>
        <p:spPr>
          <a:xfrm>
            <a:off x="4243927" y="2264833"/>
            <a:ext cx="1748098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42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LsmAD</a:t>
            </a:r>
          </a:p>
        </p:txBody>
      </p:sp>
      <p:sp>
        <p:nvSpPr>
          <p:cNvPr id="154" name="PAM2"/>
          <p:cNvSpPr txBox="1"/>
          <p:nvPr/>
        </p:nvSpPr>
        <p:spPr>
          <a:xfrm>
            <a:off x="7738212" y="2328333"/>
            <a:ext cx="114088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PAM2</a:t>
            </a:r>
          </a:p>
        </p:txBody>
      </p:sp>
      <p:sp>
        <p:nvSpPr>
          <p:cNvPr id="155" name="ATX-2"/>
          <p:cNvSpPr txBox="1"/>
          <p:nvPr/>
        </p:nvSpPr>
        <p:spPr>
          <a:xfrm>
            <a:off x="606362" y="7548033"/>
            <a:ext cx="1555627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4200">
                <a:solidFill>
                  <a:srgbClr val="FFFB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ATX-2</a:t>
            </a:r>
          </a:p>
        </p:txBody>
      </p:sp>
      <p:sp>
        <p:nvSpPr>
          <p:cNvPr id="156" name="41%"/>
          <p:cNvSpPr txBox="1"/>
          <p:nvPr/>
        </p:nvSpPr>
        <p:spPr>
          <a:xfrm>
            <a:off x="11865595" y="6951133"/>
            <a:ext cx="1008162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41%</a:t>
            </a:r>
          </a:p>
        </p:txBody>
      </p:sp>
      <p:sp>
        <p:nvSpPr>
          <p:cNvPr id="157" name="45%"/>
          <p:cNvSpPr txBox="1"/>
          <p:nvPr/>
        </p:nvSpPr>
        <p:spPr>
          <a:xfrm>
            <a:off x="11841503" y="5744633"/>
            <a:ext cx="1008163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45%</a:t>
            </a:r>
          </a:p>
        </p:txBody>
      </p:sp>
      <p:sp>
        <p:nvSpPr>
          <p:cNvPr id="158" name="64%"/>
          <p:cNvSpPr txBox="1"/>
          <p:nvPr/>
        </p:nvSpPr>
        <p:spPr>
          <a:xfrm>
            <a:off x="11816103" y="4538133"/>
            <a:ext cx="1008163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64%</a:t>
            </a:r>
          </a:p>
        </p:txBody>
      </p:sp>
      <p:sp>
        <p:nvSpPr>
          <p:cNvPr id="159" name="91%"/>
          <p:cNvSpPr txBox="1"/>
          <p:nvPr/>
        </p:nvSpPr>
        <p:spPr>
          <a:xfrm>
            <a:off x="11790703" y="3331633"/>
            <a:ext cx="1008163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91%</a:t>
            </a:r>
          </a:p>
        </p:txBody>
      </p:sp>
      <p:sp>
        <p:nvSpPr>
          <p:cNvPr id="160" name="Rounded Rectangle"/>
          <p:cNvSpPr/>
          <p:nvPr/>
        </p:nvSpPr>
        <p:spPr>
          <a:xfrm>
            <a:off x="3053103" y="2315633"/>
            <a:ext cx="812801" cy="673101"/>
          </a:xfrm>
          <a:prstGeom prst="roundRect">
            <a:avLst>
              <a:gd name="adj" fmla="val 28302"/>
            </a:avLst>
          </a:prstGeom>
          <a:solidFill>
            <a:srgbClr val="8EFA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000">
                <a:solidFill>
                  <a:srgbClr val="8EFA00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61" name="SM-ATX"/>
          <p:cNvSpPr txBox="1"/>
          <p:nvPr/>
        </p:nvSpPr>
        <p:spPr>
          <a:xfrm>
            <a:off x="2585454" y="2290233"/>
            <a:ext cx="1748099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SM-ATX</a:t>
            </a:r>
          </a:p>
        </p:txBody>
      </p:sp>
      <p:sp>
        <p:nvSpPr>
          <p:cNvPr id="162" name="Rounded Rectangle"/>
          <p:cNvSpPr/>
          <p:nvPr/>
        </p:nvSpPr>
        <p:spPr>
          <a:xfrm>
            <a:off x="3053103" y="3357033"/>
            <a:ext cx="812801" cy="673101"/>
          </a:xfrm>
          <a:prstGeom prst="roundRect">
            <a:avLst>
              <a:gd name="adj" fmla="val 28302"/>
            </a:avLst>
          </a:prstGeom>
          <a:solidFill>
            <a:srgbClr val="8EFA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000">
                <a:solidFill>
                  <a:srgbClr val="8EFA00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63" name="Rounded Rectangle"/>
          <p:cNvSpPr/>
          <p:nvPr/>
        </p:nvSpPr>
        <p:spPr>
          <a:xfrm>
            <a:off x="3053103" y="4563533"/>
            <a:ext cx="812801" cy="673101"/>
          </a:xfrm>
          <a:prstGeom prst="roundRect">
            <a:avLst>
              <a:gd name="adj" fmla="val 28302"/>
            </a:avLst>
          </a:prstGeom>
          <a:solidFill>
            <a:srgbClr val="8EFA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000">
                <a:solidFill>
                  <a:srgbClr val="8EFA00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64" name="Rounded Rectangle"/>
          <p:cNvSpPr/>
          <p:nvPr/>
        </p:nvSpPr>
        <p:spPr>
          <a:xfrm>
            <a:off x="3129303" y="5770033"/>
            <a:ext cx="812801" cy="673101"/>
          </a:xfrm>
          <a:prstGeom prst="roundRect">
            <a:avLst>
              <a:gd name="adj" fmla="val 28302"/>
            </a:avLst>
          </a:prstGeom>
          <a:solidFill>
            <a:srgbClr val="8EFA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000">
                <a:solidFill>
                  <a:srgbClr val="8EFA00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65" name="Rounded Rectangle"/>
          <p:cNvSpPr/>
          <p:nvPr/>
        </p:nvSpPr>
        <p:spPr>
          <a:xfrm>
            <a:off x="2895435" y="6982883"/>
            <a:ext cx="812801" cy="673101"/>
          </a:xfrm>
          <a:prstGeom prst="roundRect">
            <a:avLst>
              <a:gd name="adj" fmla="val 28302"/>
            </a:avLst>
          </a:prstGeom>
          <a:solidFill>
            <a:srgbClr val="8EFA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000">
                <a:solidFill>
                  <a:srgbClr val="8EFA00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66" name="Rounded Rectangle"/>
          <p:cNvSpPr/>
          <p:nvPr/>
        </p:nvSpPr>
        <p:spPr>
          <a:xfrm>
            <a:off x="3812148" y="8629650"/>
            <a:ext cx="812801" cy="673100"/>
          </a:xfrm>
          <a:prstGeom prst="roundRect">
            <a:avLst>
              <a:gd name="adj" fmla="val 28302"/>
            </a:avLst>
          </a:prstGeom>
          <a:solidFill>
            <a:srgbClr val="0096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67" name="Rounded Rectangle"/>
          <p:cNvSpPr/>
          <p:nvPr/>
        </p:nvSpPr>
        <p:spPr>
          <a:xfrm>
            <a:off x="2863881" y="8616950"/>
            <a:ext cx="812801" cy="673100"/>
          </a:xfrm>
          <a:prstGeom prst="roundRect">
            <a:avLst>
              <a:gd name="adj" fmla="val 28302"/>
            </a:avLst>
          </a:prstGeom>
          <a:solidFill>
            <a:srgbClr val="8EFA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000">
                <a:solidFill>
                  <a:schemeClr val="accent4">
                    <a:hueOff val="-624705"/>
                    <a:lumOff val="1372"/>
                  </a:schemeClr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68" name="RNA binding"/>
          <p:cNvSpPr txBox="1"/>
          <p:nvPr/>
        </p:nvSpPr>
        <p:spPr>
          <a:xfrm>
            <a:off x="4760414" y="8737599"/>
            <a:ext cx="1700660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RNA binding</a:t>
            </a:r>
          </a:p>
        </p:txBody>
      </p:sp>
      <p:sp>
        <p:nvSpPr>
          <p:cNvPr id="169" name="Rounded Rectangle"/>
          <p:cNvSpPr/>
          <p:nvPr/>
        </p:nvSpPr>
        <p:spPr>
          <a:xfrm>
            <a:off x="7232681" y="8623300"/>
            <a:ext cx="812801" cy="673100"/>
          </a:xfrm>
          <a:prstGeom prst="roundRect">
            <a:avLst>
              <a:gd name="adj" fmla="val 28302"/>
            </a:avLst>
          </a:prstGeom>
          <a:solidFill>
            <a:srgbClr val="FF40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70" name="indirect RNA binding via PABP"/>
          <p:cNvSpPr txBox="1"/>
          <p:nvPr/>
        </p:nvSpPr>
        <p:spPr>
          <a:xfrm>
            <a:off x="8155141" y="8547100"/>
            <a:ext cx="2249985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indirect RNA binding via PABP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